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320" r:id="rId3"/>
    <p:sldId id="261" r:id="rId4"/>
    <p:sldId id="310" r:id="rId5"/>
    <p:sldId id="315" r:id="rId6"/>
    <p:sldId id="312" r:id="rId7"/>
    <p:sldId id="266" r:id="rId8"/>
    <p:sldId id="262" r:id="rId9"/>
    <p:sldId id="260" r:id="rId10"/>
    <p:sldId id="263" r:id="rId11"/>
    <p:sldId id="265" r:id="rId12"/>
    <p:sldId id="264" r:id="rId13"/>
    <p:sldId id="257" r:id="rId14"/>
    <p:sldId id="258" r:id="rId15"/>
    <p:sldId id="259" r:id="rId16"/>
    <p:sldId id="269" r:id="rId17"/>
    <p:sldId id="270" r:id="rId18"/>
    <p:sldId id="280" r:id="rId19"/>
    <p:sldId id="268" r:id="rId20"/>
    <p:sldId id="272" r:id="rId21"/>
    <p:sldId id="274" r:id="rId22"/>
    <p:sldId id="275" r:id="rId23"/>
    <p:sldId id="314" r:id="rId24"/>
    <p:sldId id="271" r:id="rId25"/>
    <p:sldId id="276" r:id="rId26"/>
    <p:sldId id="273" r:id="rId27"/>
    <p:sldId id="279" r:id="rId28"/>
    <p:sldId id="277" r:id="rId29"/>
    <p:sldId id="282" r:id="rId30"/>
    <p:sldId id="283" r:id="rId31"/>
    <p:sldId id="284" r:id="rId32"/>
    <p:sldId id="278" r:id="rId33"/>
    <p:sldId id="286" r:id="rId34"/>
    <p:sldId id="287" r:id="rId35"/>
    <p:sldId id="303" r:id="rId36"/>
    <p:sldId id="302" r:id="rId37"/>
    <p:sldId id="304" r:id="rId38"/>
    <p:sldId id="321" r:id="rId39"/>
    <p:sldId id="322" r:id="rId40"/>
    <p:sldId id="305" r:id="rId41"/>
    <p:sldId id="308" r:id="rId42"/>
    <p:sldId id="309" r:id="rId43"/>
    <p:sldId id="306" r:id="rId44"/>
    <p:sldId id="288" r:id="rId45"/>
    <p:sldId id="290" r:id="rId46"/>
    <p:sldId id="297" r:id="rId47"/>
    <p:sldId id="298" r:id="rId48"/>
    <p:sldId id="299" r:id="rId49"/>
    <p:sldId id="300" r:id="rId50"/>
    <p:sldId id="301" r:id="rId51"/>
    <p:sldId id="291" r:id="rId52"/>
    <p:sldId id="293" r:id="rId53"/>
    <p:sldId id="292" r:id="rId54"/>
    <p:sldId id="307" r:id="rId55"/>
    <p:sldId id="296" r:id="rId56"/>
    <p:sldId id="294" r:id="rId57"/>
    <p:sldId id="31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p:restoredTop sz="94558"/>
  </p:normalViewPr>
  <p:slideViewPr>
    <p:cSldViewPr snapToGrid="0" snapToObjects="1">
      <p:cViewPr varScale="1">
        <p:scale>
          <a:sx n="121" d="100"/>
          <a:sy n="121"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2021/03/24</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6</a:t>
            </a:fld>
            <a:endParaRPr lang="en-KR"/>
          </a:p>
        </p:txBody>
      </p:sp>
    </p:spTree>
    <p:extLst>
      <p:ext uri="{BB962C8B-B14F-4D97-AF65-F5344CB8AC3E}">
        <p14:creationId xmlns:p14="http://schemas.microsoft.com/office/powerpoint/2010/main" val="424165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14</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18</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19</a:t>
            </a:fld>
            <a:endParaRPr lang="en-KR"/>
          </a:p>
        </p:txBody>
      </p:sp>
    </p:spTree>
    <p:extLst>
      <p:ext uri="{BB962C8B-B14F-4D97-AF65-F5344CB8AC3E}">
        <p14:creationId xmlns:p14="http://schemas.microsoft.com/office/powerpoint/2010/main" val="345623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40</a:t>
            </a:fld>
            <a:endParaRPr lang="en-KR"/>
          </a:p>
        </p:txBody>
      </p:sp>
    </p:spTree>
    <p:extLst>
      <p:ext uri="{BB962C8B-B14F-4D97-AF65-F5344CB8AC3E}">
        <p14:creationId xmlns:p14="http://schemas.microsoft.com/office/powerpoint/2010/main" val="41747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47</a:t>
            </a:fld>
            <a:endParaRPr lang="en-KR"/>
          </a:p>
        </p:txBody>
      </p:sp>
    </p:spTree>
    <p:extLst>
      <p:ext uri="{BB962C8B-B14F-4D97-AF65-F5344CB8AC3E}">
        <p14:creationId xmlns:p14="http://schemas.microsoft.com/office/powerpoint/2010/main" val="268402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2021/03/24</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2021/03/24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2021/03/24</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2021/03/24</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2021/03/24</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2021/03/24</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2021/03/24</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2021/03/24</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2021/03/24</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iraf.net/forum/viewtopic.php?showtopic=1468262&amp;mode=&amp;show=6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as.org/posts/news/2019/10/month-astronomical-history-50-years-ccd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atnf.csiro.au/people/mcalabre/WCS/Intro/WCS02.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nova.astrometry.net/upload" TargetMode="External"/><Relationship Id="rId4" Type="http://schemas.openxmlformats.org/officeDocument/2006/relationships/hyperlink" Target="http://nova.astrometry.net/user_images/1569047#annotat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YFNQwo7iTNc"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git-scm.com/book/en/v2/Customizing-Git-Git-Configuratio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wired.com/story/the-style-maven-astrophysicists-of-silicon-valley/?fbclid=IwAR22DEUYivhEt_G__EYeHgPNojo5_L9A4suNbkB120L1gT6GBSJO2zx4i3I"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jradavenport.github.io/2015/04/01/spectra.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US"/>
              <a:t>Yoonsoo P. Bach</a:t>
            </a:r>
            <a:endParaRPr lang="en-K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r>
              <a:rPr lang="en-KR"/>
              <a:t>Before then, IRAF was not free (due to license issue)</a:t>
            </a:r>
          </a:p>
          <a:p>
            <a:pPr lvl="1"/>
            <a:r>
              <a:rPr lang="en-US"/>
              <a:t>But it is still not resolved, </a:t>
            </a:r>
            <a:r>
              <a:rPr lang="en-KR"/>
              <a:t>e.g., </a:t>
            </a:r>
            <a:r>
              <a:rPr lang="en-US" sz="1100">
                <a:hlinkClick r:id="rId2"/>
              </a:rPr>
              <a:t>https://iraf.net/forum/viewtopic.php?showtopic=1468262&amp;mode=&amp;show=60</a:t>
            </a:r>
            <a:endParaRPr lang="en-K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3"/>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About CCD data</a:t>
            </a:r>
          </a:p>
          <a:p>
            <a:r>
              <a:rPr lang="en-KR"/>
              <a:t>IRAF and SAOImage ds9</a:t>
            </a:r>
          </a:p>
          <a:p>
            <a:r>
              <a:rPr lang="en-KR"/>
              <a:t>Python in Astronomy</a:t>
            </a:r>
          </a:p>
          <a:p>
            <a:r>
              <a:rPr lang="en-KR"/>
              <a:t>Astronomy.net (WCS)</a:t>
            </a:r>
          </a:p>
          <a:p>
            <a:r>
              <a:rPr lang="en-KR"/>
              <a:t>GitHub and Slack</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1820241" y="1756636"/>
            <a:ext cx="8931842" cy="4609684"/>
          </a:xfrm>
          <a:prstGeom prst="rect">
            <a:avLst/>
          </a:prstGeom>
        </p:spPr>
      </p:pic>
    </p:spTree>
    <p:extLst>
      <p:ext uri="{BB962C8B-B14F-4D97-AF65-F5344CB8AC3E}">
        <p14:creationId xmlns:p14="http://schemas.microsoft.com/office/powerpoint/2010/main" val="299291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Look how many AI, machine learning and deep learning techniques are developed using Python even in professional astronomical areas. You don't have infinite amount of time to learn IDL and re-write all python packages in IDL by yourself, while the world is requiring Python, Go, Java, C, etc. IDL is used only by few astronomers and medical imaging technicians. After learning python, you will get accustomed with any scientific language such as R, any modern language including Julia.</a:t>
            </a:r>
          </a:p>
          <a:p>
            <a:pPr marL="0" indent="0">
              <a:buNone/>
            </a:pPr>
            <a:endParaRPr lang="en-K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F56D6-4299-C547-B0E6-F20A0585252F}"/>
              </a:ext>
            </a:extLst>
          </p:cNvPr>
          <p:cNvSpPr>
            <a:spLocks noGrp="1"/>
          </p:cNvSpPr>
          <p:nvPr>
            <p:ph idx="1"/>
          </p:nvPr>
        </p:nvSpPr>
        <p:spPr>
          <a:xfrm>
            <a:off x="361008" y="936953"/>
            <a:ext cx="11104851" cy="5250091"/>
          </a:xfrm>
        </p:spPr>
        <p:txBody>
          <a:bodyPr/>
          <a:lstStyle/>
          <a:p>
            <a:r>
              <a:rPr lang="en-KR" b="1"/>
              <a:t>First concept design</a:t>
            </a:r>
            <a:r>
              <a:rPr lang="en-KR"/>
              <a:t>: 1969-10-17 @ Bell labs (NJ, US)</a:t>
            </a:r>
          </a:p>
          <a:p>
            <a:r>
              <a:rPr lang="en-KR" b="1"/>
              <a:t>First published</a:t>
            </a:r>
            <a:r>
              <a:rPr lang="en-KR"/>
              <a:t>: 1970 Apr</a:t>
            </a:r>
          </a:p>
          <a:p>
            <a:r>
              <a:rPr lang="en-KR" b="1"/>
              <a:t>First patent</a:t>
            </a:r>
            <a:r>
              <a:rPr lang="en-KR"/>
              <a:t>: 1971 (see figure below)</a:t>
            </a:r>
          </a:p>
          <a:p>
            <a:r>
              <a:rPr lang="en-US" altLang="ko-KR"/>
              <a:t>1970s: NASA JPL started developing astronomical CCDs.</a:t>
            </a:r>
          </a:p>
          <a:p>
            <a:r>
              <a:rPr lang="en-US" b="1"/>
              <a:t>First light</a:t>
            </a:r>
            <a:r>
              <a:rPr lang="en-US"/>
              <a:t>: 1976 by Brad A. Smith @ Mt. Bigelow with JPL engineer Jim Janesick.</a:t>
            </a:r>
          </a:p>
          <a:p>
            <a:r>
              <a:rPr lang="en-US"/>
              <a:t>IRAF design phase: 1981-1986</a:t>
            </a:r>
            <a:endParaRPr lang="en-KR"/>
          </a:p>
          <a:p>
            <a:r>
              <a:rPr lang="en-KR"/>
              <a:t>2009 Nobel (physics; half) to 2 CCD inventors.</a:t>
            </a:r>
          </a:p>
          <a:p>
            <a:pPr marL="0" indent="0">
              <a:buNone/>
            </a:pPr>
            <a:r>
              <a:rPr lang="en-KR" sz="1400"/>
              <a:t>	</a:t>
            </a:r>
          </a:p>
          <a:p>
            <a:pPr marL="0" indent="0">
              <a:buNone/>
            </a:pPr>
            <a:endParaRPr lang="en-KR" sz="1400"/>
          </a:p>
          <a:p>
            <a:pPr marL="0" indent="0">
              <a:buNone/>
            </a:pPr>
            <a:r>
              <a:rPr lang="en-KR" sz="1400"/>
              <a:t>	Reference: Sara Turriziani (2019), AAS HAD, 50 Years of CCDs</a:t>
            </a:r>
          </a:p>
        </p:txBody>
      </p:sp>
      <p:sp>
        <p:nvSpPr>
          <p:cNvPr id="3" name="Title 2">
            <a:extLst>
              <a:ext uri="{FF2B5EF4-FFF2-40B4-BE49-F238E27FC236}">
                <a16:creationId xmlns:a16="http://schemas.microsoft.com/office/drawing/2014/main" id="{8672FA30-A337-8F44-98A5-5D0204BFDA8D}"/>
              </a:ext>
            </a:extLst>
          </p:cNvPr>
          <p:cNvSpPr>
            <a:spLocks noGrp="1"/>
          </p:cNvSpPr>
          <p:nvPr>
            <p:ph type="title"/>
          </p:nvPr>
        </p:nvSpPr>
        <p:spPr/>
        <p:txBody>
          <a:bodyPr>
            <a:normAutofit fontScale="90000"/>
          </a:bodyPr>
          <a:lstStyle/>
          <a:p>
            <a:r>
              <a:rPr lang="en-KR"/>
              <a:t>History of CCDs</a:t>
            </a:r>
          </a:p>
        </p:txBody>
      </p:sp>
      <p:pic>
        <p:nvPicPr>
          <p:cNvPr id="4" name="Picture 3">
            <a:extLst>
              <a:ext uri="{FF2B5EF4-FFF2-40B4-BE49-F238E27FC236}">
                <a16:creationId xmlns:a16="http://schemas.microsoft.com/office/drawing/2014/main" id="{84187071-FF90-4145-83D9-F4CAE62F2FB4}"/>
              </a:ext>
            </a:extLst>
          </p:cNvPr>
          <p:cNvPicPr>
            <a:picLocks noChangeAspect="1"/>
          </p:cNvPicPr>
          <p:nvPr/>
        </p:nvPicPr>
        <p:blipFill>
          <a:blip r:embed="rId2"/>
          <a:stretch>
            <a:fillRect/>
          </a:stretch>
        </p:blipFill>
        <p:spPr>
          <a:xfrm>
            <a:off x="6613533" y="3429000"/>
            <a:ext cx="5217459" cy="2772707"/>
          </a:xfrm>
          <a:prstGeom prst="rect">
            <a:avLst/>
          </a:prstGeom>
        </p:spPr>
      </p:pic>
      <p:sp>
        <p:nvSpPr>
          <p:cNvPr id="5" name="Rectangle 4">
            <a:extLst>
              <a:ext uri="{FF2B5EF4-FFF2-40B4-BE49-F238E27FC236}">
                <a16:creationId xmlns:a16="http://schemas.microsoft.com/office/drawing/2014/main" id="{B451CFC4-9213-A447-A3B5-E379C0DD001E}"/>
              </a:ext>
            </a:extLst>
          </p:cNvPr>
          <p:cNvSpPr/>
          <p:nvPr/>
        </p:nvSpPr>
        <p:spPr>
          <a:xfrm>
            <a:off x="2110614" y="5396827"/>
            <a:ext cx="3985386" cy="215444"/>
          </a:xfrm>
          <a:prstGeom prst="rect">
            <a:avLst/>
          </a:prstGeom>
        </p:spPr>
        <p:txBody>
          <a:bodyPr wrap="none">
            <a:spAutoFit/>
          </a:bodyPr>
          <a:lstStyle/>
          <a:p>
            <a:pPr marL="216000" lvl="1" indent="0">
              <a:buNone/>
            </a:pPr>
            <a:r>
              <a:rPr lang="en-US" sz="800">
                <a:hlinkClick r:id="rId3"/>
              </a:rPr>
              <a:t>https://aas.org/posts/news/2019/10/month-astronomical-history-50-years-ccds</a:t>
            </a:r>
            <a:r>
              <a:rPr lang="en-KR" sz="800"/>
              <a:t> </a:t>
            </a:r>
          </a:p>
        </p:txBody>
      </p:sp>
      <p:sp>
        <p:nvSpPr>
          <p:cNvPr id="6" name="Rectangle 5">
            <a:extLst>
              <a:ext uri="{FF2B5EF4-FFF2-40B4-BE49-F238E27FC236}">
                <a16:creationId xmlns:a16="http://schemas.microsoft.com/office/drawing/2014/main" id="{C8301203-6A45-4247-AF61-871ABF026C50}"/>
              </a:ext>
            </a:extLst>
          </p:cNvPr>
          <p:cNvSpPr/>
          <p:nvPr/>
        </p:nvSpPr>
        <p:spPr>
          <a:xfrm>
            <a:off x="6768352" y="5940097"/>
            <a:ext cx="5062639" cy="523220"/>
          </a:xfrm>
          <a:prstGeom prst="rect">
            <a:avLst/>
          </a:prstGeom>
        </p:spPr>
        <p:txBody>
          <a:bodyPr wrap="square">
            <a:spAutoFit/>
          </a:bodyPr>
          <a:lstStyle/>
          <a:p>
            <a:r>
              <a:rPr lang="en-US" sz="1400" b="0" i="0">
                <a:solidFill>
                  <a:srgbClr val="000000"/>
                </a:solidFill>
                <a:effectLst/>
                <a:latin typeface="UniversLTPro-45Light"/>
              </a:rPr>
              <a:t>Image from the </a:t>
            </a:r>
            <a:r>
              <a:rPr lang="en-US" sz="1400" b="1" i="0" u="sng">
                <a:solidFill>
                  <a:srgbClr val="000000"/>
                </a:solidFill>
                <a:effectLst/>
                <a:latin typeface="UniversLTPro-45Light"/>
              </a:rPr>
              <a:t>patent for using CCDs in imaging filed </a:t>
            </a:r>
            <a:r>
              <a:rPr lang="en-US" sz="1400" b="0" i="0">
                <a:solidFill>
                  <a:srgbClr val="000000"/>
                </a:solidFill>
                <a:effectLst/>
                <a:latin typeface="UniversLTPro-45Light"/>
              </a:rPr>
              <a:t>by Tompsett in 1971. </a:t>
            </a:r>
            <a:r>
              <a:rPr lang="en-US" sz="1400" b="0" i="1">
                <a:solidFill>
                  <a:srgbClr val="000000"/>
                </a:solidFill>
                <a:effectLst/>
                <a:latin typeface="UniversLTPro-45Light"/>
              </a:rPr>
              <a:t>(U.S. Patent 4,085,456)</a:t>
            </a:r>
            <a:endParaRPr lang="en-KR" sz="1400"/>
          </a:p>
        </p:txBody>
      </p:sp>
    </p:spTree>
    <p:extLst>
      <p:ext uri="{BB962C8B-B14F-4D97-AF65-F5344CB8AC3E}">
        <p14:creationId xmlns:p14="http://schemas.microsoft.com/office/powerpoint/2010/main" val="427373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4C59-FEB8-5E49-84F6-4D488DDADAAC}"/>
              </a:ext>
            </a:extLst>
          </p:cNvPr>
          <p:cNvSpPr>
            <a:spLocks noGrp="1"/>
          </p:cNvSpPr>
          <p:nvPr>
            <p:ph type="title"/>
          </p:nvPr>
        </p:nvSpPr>
        <p:spPr/>
        <p:txBody>
          <a:bodyPr>
            <a:normAutofit fontScale="90000"/>
          </a:bodyPr>
          <a:lstStyle/>
          <a:p>
            <a:r>
              <a:rPr lang="en-KR"/>
              <a:t>Early IRAF History (Fitzpatrick M 2011)</a:t>
            </a:r>
          </a:p>
        </p:txBody>
      </p:sp>
      <p:pic>
        <p:nvPicPr>
          <p:cNvPr id="4" name="Picture 3">
            <a:extLst>
              <a:ext uri="{FF2B5EF4-FFF2-40B4-BE49-F238E27FC236}">
                <a16:creationId xmlns:a16="http://schemas.microsoft.com/office/drawing/2014/main" id="{97C633C1-01FC-BB42-B62F-72D9017A4155}"/>
              </a:ext>
            </a:extLst>
          </p:cNvPr>
          <p:cNvPicPr>
            <a:picLocks noChangeAspect="1"/>
          </p:cNvPicPr>
          <p:nvPr/>
        </p:nvPicPr>
        <p:blipFill>
          <a:blip r:embed="rId2"/>
          <a:stretch>
            <a:fillRect/>
          </a:stretch>
        </p:blipFill>
        <p:spPr>
          <a:xfrm>
            <a:off x="1466489" y="998948"/>
            <a:ext cx="9136231" cy="5298335"/>
          </a:xfrm>
          <a:prstGeom prst="rect">
            <a:avLst/>
          </a:prstGeom>
        </p:spPr>
      </p:pic>
      <p:sp>
        <p:nvSpPr>
          <p:cNvPr id="6" name="TextBox 5">
            <a:extLst>
              <a:ext uri="{FF2B5EF4-FFF2-40B4-BE49-F238E27FC236}">
                <a16:creationId xmlns:a16="http://schemas.microsoft.com/office/drawing/2014/main" id="{F54A2A59-6B99-B442-910E-D8C9E9AAAE2C}"/>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36379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5336E-205D-CD42-BC19-6D6C00821573}"/>
              </a:ext>
            </a:extLst>
          </p:cNvPr>
          <p:cNvPicPr>
            <a:picLocks noChangeAspect="1"/>
          </p:cNvPicPr>
          <p:nvPr/>
        </p:nvPicPr>
        <p:blipFill>
          <a:blip r:embed="rId2"/>
          <a:stretch>
            <a:fillRect/>
          </a:stretch>
        </p:blipFill>
        <p:spPr>
          <a:xfrm>
            <a:off x="2362200" y="717550"/>
            <a:ext cx="7467600" cy="5422900"/>
          </a:xfrm>
          <a:prstGeom prst="rect">
            <a:avLst/>
          </a:prstGeom>
        </p:spPr>
      </p:pic>
      <p:sp>
        <p:nvSpPr>
          <p:cNvPr id="3" name="TextBox 2">
            <a:extLst>
              <a:ext uri="{FF2B5EF4-FFF2-40B4-BE49-F238E27FC236}">
                <a16:creationId xmlns:a16="http://schemas.microsoft.com/office/drawing/2014/main" id="{C784AD96-1E75-E843-BDAB-7E8ED04C34FD}"/>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913934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3C-0360-7440-BEFE-369EB714DB37}"/>
              </a:ext>
            </a:extLst>
          </p:cNvPr>
          <p:cNvSpPr>
            <a:spLocks noGrp="1"/>
          </p:cNvSpPr>
          <p:nvPr>
            <p:ph type="title"/>
          </p:nvPr>
        </p:nvSpPr>
        <p:spPr/>
        <p:txBody>
          <a:bodyPr/>
          <a:lstStyle/>
          <a:p>
            <a:r>
              <a:rPr lang="en-KR"/>
              <a:t>Astrometry.net</a:t>
            </a:r>
          </a:p>
        </p:txBody>
      </p:sp>
      <p:sp>
        <p:nvSpPr>
          <p:cNvPr id="3" name="Text Placeholder 2">
            <a:extLst>
              <a:ext uri="{FF2B5EF4-FFF2-40B4-BE49-F238E27FC236}">
                <a16:creationId xmlns:a16="http://schemas.microsoft.com/office/drawing/2014/main" id="{035600A6-9CAD-AA49-B3F1-F238E908C15B}"/>
              </a:ext>
            </a:extLst>
          </p:cNvPr>
          <p:cNvSpPr>
            <a:spLocks noGrp="1"/>
          </p:cNvSpPr>
          <p:nvPr>
            <p:ph type="body" idx="1"/>
          </p:nvPr>
        </p:nvSpPr>
        <p:spPr/>
        <p:txBody>
          <a:bodyPr/>
          <a:lstStyle/>
          <a:p>
            <a:r>
              <a:rPr lang="en-KR"/>
              <a:t>What is it? Why do we need it?</a:t>
            </a:r>
          </a:p>
        </p:txBody>
      </p:sp>
    </p:spTree>
    <p:extLst>
      <p:ext uri="{BB962C8B-B14F-4D97-AF65-F5344CB8AC3E}">
        <p14:creationId xmlns:p14="http://schemas.microsoft.com/office/powerpoint/2010/main" val="2085618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7C8C00-93C1-4E45-9735-80886DFF11E9}"/>
              </a:ext>
            </a:extLst>
          </p:cNvPr>
          <p:cNvSpPr>
            <a:spLocks noGrp="1"/>
          </p:cNvSpPr>
          <p:nvPr>
            <p:ph idx="1"/>
          </p:nvPr>
        </p:nvSpPr>
        <p:spPr/>
        <p:txBody>
          <a:bodyPr/>
          <a:lstStyle/>
          <a:p>
            <a:r>
              <a:rPr lang="en-KR"/>
              <a:t>Before CCD…</a:t>
            </a:r>
          </a:p>
        </p:txBody>
      </p:sp>
      <p:sp>
        <p:nvSpPr>
          <p:cNvPr id="3" name="Title 2">
            <a:extLst>
              <a:ext uri="{FF2B5EF4-FFF2-40B4-BE49-F238E27FC236}">
                <a16:creationId xmlns:a16="http://schemas.microsoft.com/office/drawing/2014/main" id="{2DCFCE1B-3740-A64B-95CC-CDB32C76531A}"/>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1B127AC3-2A9D-FE46-B354-48C89AA85BA7}"/>
              </a:ext>
            </a:extLst>
          </p:cNvPr>
          <p:cNvPicPr>
            <a:picLocks noChangeAspect="1"/>
          </p:cNvPicPr>
          <p:nvPr/>
        </p:nvPicPr>
        <p:blipFill>
          <a:blip r:embed="rId2"/>
          <a:stretch>
            <a:fillRect/>
          </a:stretch>
        </p:blipFill>
        <p:spPr>
          <a:xfrm>
            <a:off x="117172" y="1324507"/>
            <a:ext cx="3753374" cy="4865078"/>
          </a:xfrm>
          <a:prstGeom prst="rect">
            <a:avLst/>
          </a:prstGeom>
        </p:spPr>
      </p:pic>
      <p:pic>
        <p:nvPicPr>
          <p:cNvPr id="5" name="Picture 4">
            <a:extLst>
              <a:ext uri="{FF2B5EF4-FFF2-40B4-BE49-F238E27FC236}">
                <a16:creationId xmlns:a16="http://schemas.microsoft.com/office/drawing/2014/main" id="{FE094432-9AE4-3948-8A2F-2F490F879930}"/>
              </a:ext>
            </a:extLst>
          </p:cNvPr>
          <p:cNvPicPr>
            <a:picLocks noChangeAspect="1"/>
          </p:cNvPicPr>
          <p:nvPr/>
        </p:nvPicPr>
        <p:blipFill>
          <a:blip r:embed="rId3"/>
          <a:stretch>
            <a:fillRect/>
          </a:stretch>
        </p:blipFill>
        <p:spPr>
          <a:xfrm rot="10800000">
            <a:off x="4114382" y="1656927"/>
            <a:ext cx="3201454" cy="4366095"/>
          </a:xfrm>
          <a:prstGeom prst="rect">
            <a:avLst/>
          </a:prstGeom>
        </p:spPr>
      </p:pic>
      <p:pic>
        <p:nvPicPr>
          <p:cNvPr id="6" name="Picture 5">
            <a:extLst>
              <a:ext uri="{FF2B5EF4-FFF2-40B4-BE49-F238E27FC236}">
                <a16:creationId xmlns:a16="http://schemas.microsoft.com/office/drawing/2014/main" id="{6D9F89C6-6D66-9044-BFB0-4F5BFEEF4941}"/>
              </a:ext>
            </a:extLst>
          </p:cNvPr>
          <p:cNvPicPr>
            <a:picLocks noChangeAspect="1"/>
          </p:cNvPicPr>
          <p:nvPr/>
        </p:nvPicPr>
        <p:blipFill>
          <a:blip r:embed="rId4"/>
          <a:stretch>
            <a:fillRect/>
          </a:stretch>
        </p:blipFill>
        <p:spPr>
          <a:xfrm>
            <a:off x="7559671" y="1157427"/>
            <a:ext cx="4555268" cy="5365093"/>
          </a:xfrm>
          <a:prstGeom prst="rect">
            <a:avLst/>
          </a:prstGeom>
        </p:spPr>
      </p:pic>
      <p:sp>
        <p:nvSpPr>
          <p:cNvPr id="7" name="TextBox 6">
            <a:extLst>
              <a:ext uri="{FF2B5EF4-FFF2-40B4-BE49-F238E27FC236}">
                <a16:creationId xmlns:a16="http://schemas.microsoft.com/office/drawing/2014/main" id="{597A939B-2979-B043-8895-AB0EE33F2920}"/>
              </a:ext>
            </a:extLst>
          </p:cNvPr>
          <p:cNvSpPr txBox="1"/>
          <p:nvPr/>
        </p:nvSpPr>
        <p:spPr>
          <a:xfrm>
            <a:off x="7447520" y="700394"/>
            <a:ext cx="4535736" cy="430887"/>
          </a:xfrm>
          <a:prstGeom prst="rect">
            <a:avLst/>
          </a:prstGeom>
          <a:noFill/>
        </p:spPr>
        <p:txBody>
          <a:bodyPr wrap="square" rtlCol="0">
            <a:spAutoFit/>
          </a:bodyPr>
          <a:lstStyle/>
          <a:p>
            <a:r>
              <a:rPr lang="en-KR" sz="1100"/>
              <a:t>SNU astro library, </a:t>
            </a:r>
          </a:p>
          <a:p>
            <a:r>
              <a:rPr lang="en-KR" sz="1100"/>
              <a:t>from Ohio State University Radio Observatory 1979, A. S. Dixon et al.</a:t>
            </a:r>
          </a:p>
        </p:txBody>
      </p:sp>
    </p:spTree>
    <p:extLst>
      <p:ext uri="{BB962C8B-B14F-4D97-AF65-F5344CB8AC3E}">
        <p14:creationId xmlns:p14="http://schemas.microsoft.com/office/powerpoint/2010/main" val="74252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541.mp4" descr="IMG_7541.mp4">
            <a:hlinkClick r:id="" action="ppaction://media"/>
            <a:extLst>
              <a:ext uri="{FF2B5EF4-FFF2-40B4-BE49-F238E27FC236}">
                <a16:creationId xmlns:a16="http://schemas.microsoft.com/office/drawing/2014/main" id="{6A713F0C-C91E-E145-8958-8C1074D1EA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008" y="42920"/>
            <a:ext cx="3806907" cy="6772160"/>
          </a:xfrm>
        </p:spPr>
      </p:pic>
      <p:sp>
        <p:nvSpPr>
          <p:cNvPr id="5" name="TextBox 4">
            <a:extLst>
              <a:ext uri="{FF2B5EF4-FFF2-40B4-BE49-F238E27FC236}">
                <a16:creationId xmlns:a16="http://schemas.microsoft.com/office/drawing/2014/main" id="{F375EA1B-CD47-3A4C-9D40-85108820BE29}"/>
              </a:ext>
            </a:extLst>
          </p:cNvPr>
          <p:cNvSpPr txBox="1"/>
          <p:nvPr/>
        </p:nvSpPr>
        <p:spPr>
          <a:xfrm>
            <a:off x="4929352" y="1156138"/>
            <a:ext cx="5192111" cy="923330"/>
          </a:xfrm>
          <a:prstGeom prst="rect">
            <a:avLst/>
          </a:prstGeom>
          <a:noFill/>
        </p:spPr>
        <p:txBody>
          <a:bodyPr wrap="square" rtlCol="0">
            <a:spAutoFit/>
          </a:bodyPr>
          <a:lstStyle/>
          <a:p>
            <a:pPr algn="ctr"/>
            <a:r>
              <a:rPr lang="en-KR"/>
              <a:t>Matching the sky image with known catalog</a:t>
            </a:r>
          </a:p>
          <a:p>
            <a:pPr algn="ctr"/>
            <a:endParaRPr lang="en-KR">
              <a:sym typeface="Wingdings" pitchFamily="2" charset="2"/>
            </a:endParaRPr>
          </a:p>
          <a:p>
            <a:pPr algn="ctr"/>
            <a:r>
              <a:rPr lang="en-KR">
                <a:sym typeface="Wingdings" pitchFamily="2" charset="2"/>
              </a:rPr>
              <a:t>pixel coordinate ⇔ RA/DEC etc</a:t>
            </a:r>
            <a:endParaRPr lang="en-KR"/>
          </a:p>
        </p:txBody>
      </p:sp>
      <p:sp>
        <p:nvSpPr>
          <p:cNvPr id="6" name="TextBox 5">
            <a:extLst>
              <a:ext uri="{FF2B5EF4-FFF2-40B4-BE49-F238E27FC236}">
                <a16:creationId xmlns:a16="http://schemas.microsoft.com/office/drawing/2014/main" id="{2FF9A806-D26B-5A48-9ED7-4A00044C259A}"/>
              </a:ext>
            </a:extLst>
          </p:cNvPr>
          <p:cNvSpPr txBox="1"/>
          <p:nvPr/>
        </p:nvSpPr>
        <p:spPr>
          <a:xfrm>
            <a:off x="5465379" y="4778533"/>
            <a:ext cx="5759669" cy="923330"/>
          </a:xfrm>
          <a:prstGeom prst="rect">
            <a:avLst/>
          </a:prstGeom>
          <a:noFill/>
        </p:spPr>
        <p:txBody>
          <a:bodyPr wrap="square" rtlCol="0">
            <a:spAutoFit/>
          </a:bodyPr>
          <a:lstStyle/>
          <a:p>
            <a:r>
              <a:rPr lang="en-US"/>
              <a:t>Quick Quiz: </a:t>
            </a:r>
          </a:p>
          <a:p>
            <a:r>
              <a:rPr lang="en-US"/>
              <a:t>Stars are point sources.</a:t>
            </a:r>
          </a:p>
          <a:p>
            <a:r>
              <a:rPr lang="en-US"/>
              <a:t>Why are bright stars larger in the image?</a:t>
            </a:r>
            <a:endParaRPr lang="en-KR"/>
          </a:p>
        </p:txBody>
      </p:sp>
      <p:sp>
        <p:nvSpPr>
          <p:cNvPr id="2" name="TextBox 1">
            <a:extLst>
              <a:ext uri="{FF2B5EF4-FFF2-40B4-BE49-F238E27FC236}">
                <a16:creationId xmlns:a16="http://schemas.microsoft.com/office/drawing/2014/main" id="{3E45BB4B-6145-5741-92A8-10BD1636761B}"/>
              </a:ext>
            </a:extLst>
          </p:cNvPr>
          <p:cNvSpPr txBox="1"/>
          <p:nvPr/>
        </p:nvSpPr>
        <p:spPr>
          <a:xfrm>
            <a:off x="5717628" y="2259724"/>
            <a:ext cx="4572000" cy="646331"/>
          </a:xfrm>
          <a:prstGeom prst="rect">
            <a:avLst/>
          </a:prstGeom>
          <a:noFill/>
        </p:spPr>
        <p:txBody>
          <a:bodyPr wrap="square" rtlCol="0">
            <a:spAutoFit/>
          </a:bodyPr>
          <a:lstStyle/>
          <a:p>
            <a:r>
              <a:rPr lang="en-KR"/>
              <a:t>The functional form for this conversion is called </a:t>
            </a:r>
            <a:r>
              <a:rPr lang="en-KR">
                <a:solidFill>
                  <a:srgbClr val="FF0000"/>
                </a:solidFill>
              </a:rPr>
              <a:t>WCS (World Coordinate System)</a:t>
            </a:r>
          </a:p>
        </p:txBody>
      </p:sp>
    </p:spTree>
    <p:extLst>
      <p:ext uri="{BB962C8B-B14F-4D97-AF65-F5344CB8AC3E}">
        <p14:creationId xmlns:p14="http://schemas.microsoft.com/office/powerpoint/2010/main" val="78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28" name="Rectangle 27">
            <a:extLst>
              <a:ext uri="{FF2B5EF4-FFF2-40B4-BE49-F238E27FC236}">
                <a16:creationId xmlns:a16="http://schemas.microsoft.com/office/drawing/2014/main" id="{88DEFDB4-0EE2-4146-B988-B19AFCE1EF79}"/>
              </a:ext>
            </a:extLst>
          </p:cNvPr>
          <p:cNvSpPr/>
          <p:nvPr/>
        </p:nvSpPr>
        <p:spPr>
          <a:xfrm>
            <a:off x="886691" y="6483584"/>
            <a:ext cx="6096000" cy="261610"/>
          </a:xfrm>
          <a:prstGeom prst="rect">
            <a:avLst/>
          </a:prstGeom>
        </p:spPr>
        <p:txBody>
          <a:bodyPr>
            <a:spAutoFit/>
          </a:bodyPr>
          <a:lstStyle/>
          <a:p>
            <a:r>
              <a:rPr lang="en-US" sz="1050">
                <a:hlinkClick r:id="rId4"/>
              </a:rPr>
              <a:t>https://www.atnf.csiro.au/people/mcalabre/WCS/Intro/WCS02.html</a:t>
            </a:r>
            <a:endParaRPr lang="en-KR" sz="1050"/>
          </a:p>
        </p:txBody>
      </p:sp>
    </p:spTree>
    <p:extLst>
      <p:ext uri="{BB962C8B-B14F-4D97-AF65-F5344CB8AC3E}">
        <p14:creationId xmlns:p14="http://schemas.microsoft.com/office/powerpoint/2010/main" val="3531990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10" name="TextBox 9">
            <a:extLst>
              <a:ext uri="{FF2B5EF4-FFF2-40B4-BE49-F238E27FC236}">
                <a16:creationId xmlns:a16="http://schemas.microsoft.com/office/drawing/2014/main" id="{7EC271D5-33BD-D043-99E8-9ECE547157AB}"/>
              </a:ext>
            </a:extLst>
          </p:cNvPr>
          <p:cNvSpPr txBox="1"/>
          <p:nvPr/>
        </p:nvSpPr>
        <p:spPr>
          <a:xfrm>
            <a:off x="6034024" y="5113604"/>
            <a:ext cx="2806533" cy="1477328"/>
          </a:xfrm>
          <a:prstGeom prst="rect">
            <a:avLst/>
          </a:prstGeom>
          <a:noFill/>
        </p:spPr>
        <p:txBody>
          <a:bodyPr wrap="square" rtlCol="0">
            <a:spAutoFit/>
          </a:bodyPr>
          <a:lstStyle/>
          <a:p>
            <a:r>
              <a:rPr lang="en-KR">
                <a:latin typeface="Consolas" panose="020B0609020204030204" pitchFamily="49" charset="0"/>
                <a:cs typeface="Consolas" panose="020B0609020204030204" pitchFamily="49" charset="0"/>
              </a:rPr>
              <a:t>CTYPE1 = 'RA--TAN'</a:t>
            </a:r>
          </a:p>
          <a:p>
            <a:r>
              <a:rPr lang="en-KR">
                <a:latin typeface="Consolas" panose="020B0609020204030204" pitchFamily="49" charset="0"/>
                <a:cs typeface="Consolas" panose="020B0609020204030204" pitchFamily="49" charset="0"/>
              </a:rPr>
              <a:t>CTYPE2 = 'DEC-TAN'</a:t>
            </a:r>
          </a:p>
          <a:p>
            <a:r>
              <a:rPr lang="en-KR">
                <a:latin typeface="Consolas" panose="020B0609020204030204" pitchFamily="49" charset="0"/>
                <a:cs typeface="Consolas" panose="020B0609020204030204" pitchFamily="49" charset="0"/>
              </a:rPr>
              <a:t>CUNIT1 = 'deg'</a:t>
            </a:r>
          </a:p>
          <a:p>
            <a:r>
              <a:rPr lang="en-KR">
                <a:latin typeface="Consolas" panose="020B0609020204030204" pitchFamily="49" charset="0"/>
                <a:cs typeface="Consolas" panose="020B0609020204030204" pitchFamily="49" charset="0"/>
              </a:rPr>
              <a:t>CUNIT2 = 'deg'</a:t>
            </a:r>
          </a:p>
          <a:p>
            <a:endParaRPr lang="en-KR">
              <a:latin typeface="Consolas" panose="020B0609020204030204" pitchFamily="49" charset="0"/>
              <a:cs typeface="Consolas" panose="020B0609020204030204" pitchFamily="49" charset="0"/>
            </a:endParaRPr>
          </a:p>
        </p:txBody>
      </p:sp>
      <p:grpSp>
        <p:nvGrpSpPr>
          <p:cNvPr id="13" name="Group 12">
            <a:extLst>
              <a:ext uri="{FF2B5EF4-FFF2-40B4-BE49-F238E27FC236}">
                <a16:creationId xmlns:a16="http://schemas.microsoft.com/office/drawing/2014/main" id="{33D06613-0A5C-354E-A8D5-37A2BFCA5419}"/>
              </a:ext>
            </a:extLst>
          </p:cNvPr>
          <p:cNvGrpSpPr/>
          <p:nvPr/>
        </p:nvGrpSpPr>
        <p:grpSpPr>
          <a:xfrm>
            <a:off x="5759702" y="3168647"/>
            <a:ext cx="2806533" cy="1057870"/>
            <a:chOff x="5915892" y="3147890"/>
            <a:chExt cx="2806533" cy="1057870"/>
          </a:xfrm>
        </p:grpSpPr>
        <p:sp>
          <p:nvSpPr>
            <p:cNvPr id="9" name="TextBox 8">
              <a:extLst>
                <a:ext uri="{FF2B5EF4-FFF2-40B4-BE49-F238E27FC236}">
                  <a16:creationId xmlns:a16="http://schemas.microsoft.com/office/drawing/2014/main" id="{0D800B04-5D49-BB4C-958D-AD26DE41C92A}"/>
                </a:ext>
              </a:extLst>
            </p:cNvPr>
            <p:cNvSpPr txBox="1"/>
            <p:nvPr/>
          </p:nvSpPr>
          <p:spPr>
            <a:xfrm>
              <a:off x="5915892" y="3559429"/>
              <a:ext cx="2806533" cy="646331"/>
            </a:xfrm>
            <a:prstGeom prst="rect">
              <a:avLst/>
            </a:prstGeom>
            <a:noFill/>
          </p:spPr>
          <p:txBody>
            <a:bodyPr wrap="square" rtlCol="0">
              <a:spAutoFit/>
            </a:bodyPr>
            <a:lstStyle/>
            <a:p>
              <a:pPr algn="ctr"/>
              <a:r>
                <a:rPr lang="en-KR">
                  <a:latin typeface="Consolas" panose="020B0609020204030204" pitchFamily="49" charset="0"/>
                  <a:cs typeface="Consolas" panose="020B0609020204030204" pitchFamily="49" charset="0"/>
                </a:rPr>
                <a:t>CRVAL1 CRVAL2</a:t>
              </a:r>
            </a:p>
            <a:p>
              <a:pPr algn="ctr"/>
              <a:r>
                <a:rPr lang="en-KR">
                  <a:latin typeface="+mj-lt"/>
                  <a:cs typeface="Consolas" panose="020B0609020204030204" pitchFamily="49" charset="0"/>
                </a:rPr>
                <a:t>(coordinate reference value)</a:t>
              </a:r>
            </a:p>
          </p:txBody>
        </p:sp>
        <p:cxnSp>
          <p:nvCxnSpPr>
            <p:cNvPr id="12" name="Straight Arrow Connector 11">
              <a:extLst>
                <a:ext uri="{FF2B5EF4-FFF2-40B4-BE49-F238E27FC236}">
                  <a16:creationId xmlns:a16="http://schemas.microsoft.com/office/drawing/2014/main" id="{672AF9A5-D2B6-FD45-9C78-4D1E3D687430}"/>
                </a:ext>
              </a:extLst>
            </p:cNvPr>
            <p:cNvCxnSpPr>
              <a:stCxn id="9" idx="0"/>
            </p:cNvCxnSpPr>
            <p:nvPr/>
          </p:nvCxnSpPr>
          <p:spPr>
            <a:xfrm flipV="1">
              <a:off x="7319159" y="3147890"/>
              <a:ext cx="0" cy="41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A157200-5D51-854C-8234-552B8F9D8318}"/>
              </a:ext>
            </a:extLst>
          </p:cNvPr>
          <p:cNvGrpSpPr/>
          <p:nvPr/>
        </p:nvGrpSpPr>
        <p:grpSpPr>
          <a:xfrm>
            <a:off x="7691254" y="743638"/>
            <a:ext cx="2806533" cy="1182353"/>
            <a:chOff x="5915892" y="3559429"/>
            <a:chExt cx="2806533" cy="1182353"/>
          </a:xfrm>
        </p:grpSpPr>
        <p:sp>
          <p:nvSpPr>
            <p:cNvPr id="15" name="TextBox 14">
              <a:extLst>
                <a:ext uri="{FF2B5EF4-FFF2-40B4-BE49-F238E27FC236}">
                  <a16:creationId xmlns:a16="http://schemas.microsoft.com/office/drawing/2014/main" id="{DD9062C5-677C-2847-8329-DEA0FE53C200}"/>
                </a:ext>
              </a:extLst>
            </p:cNvPr>
            <p:cNvSpPr txBox="1"/>
            <p:nvPr/>
          </p:nvSpPr>
          <p:spPr>
            <a:xfrm>
              <a:off x="5915892" y="3559429"/>
              <a:ext cx="2806533" cy="646331"/>
            </a:xfrm>
            <a:prstGeom prst="rect">
              <a:avLst/>
            </a:prstGeom>
            <a:noFill/>
          </p:spPr>
          <p:txBody>
            <a:bodyPr wrap="square" rtlCol="0">
              <a:spAutoFit/>
            </a:bodyPr>
            <a:lstStyle/>
            <a:p>
              <a:pPr algn="ctr"/>
              <a:r>
                <a:rPr lang="en-KR">
                  <a:solidFill>
                    <a:schemeClr val="accent5"/>
                  </a:solidFill>
                  <a:latin typeface="Consolas" panose="020B0609020204030204" pitchFamily="49" charset="0"/>
                  <a:cs typeface="Consolas" panose="020B0609020204030204" pitchFamily="49" charset="0"/>
                </a:rPr>
                <a:t>CRPIX1 CRPIX2</a:t>
              </a:r>
            </a:p>
            <a:p>
              <a:pPr algn="ctr"/>
              <a:r>
                <a:rPr lang="en-KR">
                  <a:solidFill>
                    <a:schemeClr val="accent5"/>
                  </a:solidFill>
                  <a:latin typeface="+mj-lt"/>
                  <a:cs typeface="Consolas" panose="020B0609020204030204" pitchFamily="49" charset="0"/>
                </a:rPr>
                <a:t>(coordinate reference pixel)</a:t>
              </a:r>
            </a:p>
          </p:txBody>
        </p:sp>
        <p:cxnSp>
          <p:nvCxnSpPr>
            <p:cNvPr id="16" name="Straight Arrow Connector 15">
              <a:extLst>
                <a:ext uri="{FF2B5EF4-FFF2-40B4-BE49-F238E27FC236}">
                  <a16:creationId xmlns:a16="http://schemas.microsoft.com/office/drawing/2014/main" id="{65CDE408-83F8-2A41-9414-B451DF4016D5}"/>
                </a:ext>
              </a:extLst>
            </p:cNvPr>
            <p:cNvCxnSpPr>
              <a:cxnSpLocks/>
            </p:cNvCxnSpPr>
            <p:nvPr/>
          </p:nvCxnSpPr>
          <p:spPr>
            <a:xfrm>
              <a:off x="7319158" y="4282379"/>
              <a:ext cx="0" cy="45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012B3B8-A47A-1C4B-B874-644B61A9F9FE}"/>
              </a:ext>
            </a:extLst>
          </p:cNvPr>
          <p:cNvGrpSpPr/>
          <p:nvPr/>
        </p:nvGrpSpPr>
        <p:grpSpPr>
          <a:xfrm>
            <a:off x="8343406" y="3283388"/>
            <a:ext cx="2806533" cy="1611867"/>
            <a:chOff x="8736449" y="2991009"/>
            <a:chExt cx="2806533" cy="1611867"/>
          </a:xfrm>
        </p:grpSpPr>
        <p:sp>
          <p:nvSpPr>
            <p:cNvPr id="19" name="TextBox 18">
              <a:extLst>
                <a:ext uri="{FF2B5EF4-FFF2-40B4-BE49-F238E27FC236}">
                  <a16:creationId xmlns:a16="http://schemas.microsoft.com/office/drawing/2014/main" id="{0B39AFBA-2634-9F46-905E-421F2D3D25F4}"/>
                </a:ext>
              </a:extLst>
            </p:cNvPr>
            <p:cNvSpPr txBox="1"/>
            <p:nvPr/>
          </p:nvSpPr>
          <p:spPr>
            <a:xfrm>
              <a:off x="8736449" y="3402547"/>
              <a:ext cx="2806533" cy="1200329"/>
            </a:xfrm>
            <a:prstGeom prst="rect">
              <a:avLst/>
            </a:prstGeom>
            <a:noFill/>
          </p:spPr>
          <p:txBody>
            <a:bodyPr wrap="square" rtlCol="0">
              <a:spAutoFit/>
            </a:bodyPr>
            <a:lstStyle/>
            <a:p>
              <a:pPr algn="ctr"/>
              <a:r>
                <a:rPr lang="en-KR">
                  <a:solidFill>
                    <a:srgbClr val="7030A0"/>
                  </a:solidFill>
                  <a:latin typeface="Consolas" panose="020B0609020204030204" pitchFamily="49" charset="0"/>
                  <a:cs typeface="Consolas" panose="020B0609020204030204" pitchFamily="49" charset="0"/>
                </a:rPr>
                <a:t>CDi_j</a:t>
              </a:r>
            </a:p>
            <a:p>
              <a:pPr algn="ctr"/>
              <a:r>
                <a:rPr lang="en-KR">
                  <a:solidFill>
                    <a:srgbClr val="7030A0"/>
                  </a:solidFill>
                  <a:latin typeface="+mj-lt"/>
                  <a:cs typeface="Consolas" panose="020B0609020204030204" pitchFamily="49" charset="0"/>
                </a:rPr>
                <a:t>Coordinate Description matrix component </a:t>
              </a:r>
            </a:p>
            <a:p>
              <a:pPr algn="ctr"/>
              <a:r>
                <a:rPr lang="en-KR">
                  <a:solidFill>
                    <a:srgbClr val="7030A0"/>
                  </a:solidFill>
                  <a:latin typeface="+mj-lt"/>
                  <a:cs typeface="Consolas" panose="020B0609020204030204" pitchFamily="49" charset="0"/>
                </a:rPr>
                <a:t>i (RA/DEC), j (x/y)</a:t>
              </a:r>
            </a:p>
          </p:txBody>
        </p:sp>
        <p:cxnSp>
          <p:nvCxnSpPr>
            <p:cNvPr id="20" name="Straight Arrow Connector 19">
              <a:extLst>
                <a:ext uri="{FF2B5EF4-FFF2-40B4-BE49-F238E27FC236}">
                  <a16:creationId xmlns:a16="http://schemas.microsoft.com/office/drawing/2014/main" id="{2E51A764-0EC4-1142-8124-DF2B931946D0}"/>
                </a:ext>
              </a:extLst>
            </p:cNvPr>
            <p:cNvCxnSpPr>
              <a:stCxn id="19" idx="0"/>
            </p:cNvCxnSpPr>
            <p:nvPr/>
          </p:nvCxnSpPr>
          <p:spPr>
            <a:xfrm flipV="1">
              <a:off x="10139716" y="2991009"/>
              <a:ext cx="0" cy="4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5FEF16A6-40EB-A749-B22C-B3E497F58377}"/>
              </a:ext>
            </a:extLst>
          </p:cNvPr>
          <p:cNvSpPr/>
          <p:nvPr/>
        </p:nvSpPr>
        <p:spPr>
          <a:xfrm>
            <a:off x="7032339" y="1984879"/>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Oval 21">
            <a:extLst>
              <a:ext uri="{FF2B5EF4-FFF2-40B4-BE49-F238E27FC236}">
                <a16:creationId xmlns:a16="http://schemas.microsoft.com/office/drawing/2014/main" id="{38B3A4E4-0DDC-504E-82E6-D5977832E8EE}"/>
              </a:ext>
            </a:extLst>
          </p:cNvPr>
          <p:cNvSpPr/>
          <p:nvPr/>
        </p:nvSpPr>
        <p:spPr>
          <a:xfrm>
            <a:off x="6944348" y="2732195"/>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422022B-B856-EB4C-8850-D49D97771983}"/>
              </a:ext>
            </a:extLst>
          </p:cNvPr>
          <p:cNvSpPr/>
          <p:nvPr/>
        </p:nvSpPr>
        <p:spPr>
          <a:xfrm>
            <a:off x="8840557" y="202895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Oval 23">
            <a:extLst>
              <a:ext uri="{FF2B5EF4-FFF2-40B4-BE49-F238E27FC236}">
                <a16:creationId xmlns:a16="http://schemas.microsoft.com/office/drawing/2014/main" id="{202EB5CE-C770-0246-AC9B-DC16E4CC9808}"/>
              </a:ext>
            </a:extLst>
          </p:cNvPr>
          <p:cNvSpPr/>
          <p:nvPr/>
        </p:nvSpPr>
        <p:spPr>
          <a:xfrm>
            <a:off x="8698493" y="2724860"/>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Oval 24">
            <a:extLst>
              <a:ext uri="{FF2B5EF4-FFF2-40B4-BE49-F238E27FC236}">
                <a16:creationId xmlns:a16="http://schemas.microsoft.com/office/drawing/2014/main" id="{5C88F90B-5AF4-0B4D-B7D9-DDBBA8264748}"/>
              </a:ext>
            </a:extLst>
          </p:cNvPr>
          <p:cNvSpPr/>
          <p:nvPr/>
        </p:nvSpPr>
        <p:spPr>
          <a:xfrm>
            <a:off x="10660753" y="2002232"/>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93953952-0C4A-0C4A-94ED-68E88F0BCD78}"/>
              </a:ext>
            </a:extLst>
          </p:cNvPr>
          <p:cNvSpPr/>
          <p:nvPr/>
        </p:nvSpPr>
        <p:spPr>
          <a:xfrm>
            <a:off x="10497787" y="273028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Oval 26">
            <a:extLst>
              <a:ext uri="{FF2B5EF4-FFF2-40B4-BE49-F238E27FC236}">
                <a16:creationId xmlns:a16="http://schemas.microsoft.com/office/drawing/2014/main" id="{3269C043-2B3D-9C49-AB47-D430A976FFFF}"/>
              </a:ext>
            </a:extLst>
          </p:cNvPr>
          <p:cNvSpPr/>
          <p:nvPr/>
        </p:nvSpPr>
        <p:spPr>
          <a:xfrm>
            <a:off x="7782611" y="192489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Oval 27">
            <a:extLst>
              <a:ext uri="{FF2B5EF4-FFF2-40B4-BE49-F238E27FC236}">
                <a16:creationId xmlns:a16="http://schemas.microsoft.com/office/drawing/2014/main" id="{D6B6C922-8D8D-CC45-93D2-A66D986A3108}"/>
              </a:ext>
            </a:extLst>
          </p:cNvPr>
          <p:cNvSpPr/>
          <p:nvPr/>
        </p:nvSpPr>
        <p:spPr>
          <a:xfrm>
            <a:off x="7691254" y="2672367"/>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Oval 28">
            <a:extLst>
              <a:ext uri="{FF2B5EF4-FFF2-40B4-BE49-F238E27FC236}">
                <a16:creationId xmlns:a16="http://schemas.microsoft.com/office/drawing/2014/main" id="{F39E75FE-761D-F347-89EF-907C5F57B482}"/>
              </a:ext>
            </a:extLst>
          </p:cNvPr>
          <p:cNvSpPr/>
          <p:nvPr/>
        </p:nvSpPr>
        <p:spPr>
          <a:xfrm>
            <a:off x="9676202" y="198487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Oval 29">
            <a:extLst>
              <a:ext uri="{FF2B5EF4-FFF2-40B4-BE49-F238E27FC236}">
                <a16:creationId xmlns:a16="http://schemas.microsoft.com/office/drawing/2014/main" id="{E5D30CA0-65E2-FE41-B23B-238C4A463F92}"/>
              </a:ext>
            </a:extLst>
          </p:cNvPr>
          <p:cNvSpPr/>
          <p:nvPr/>
        </p:nvSpPr>
        <p:spPr>
          <a:xfrm>
            <a:off x="9549481" y="2656262"/>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35083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8" y="936953"/>
            <a:ext cx="11490563" cy="5250091"/>
          </a:xfrm>
        </p:spPr>
        <p:txBody>
          <a:bodyPr>
            <a:normAutofit/>
          </a:bodyPr>
          <a:lstStyle/>
          <a:p>
            <a:r>
              <a:rPr lang="en-KR"/>
              <a:t>CCD data contains at least 2 parts: header and data.</a:t>
            </a:r>
          </a:p>
          <a:p>
            <a:r>
              <a:rPr lang="en-KR"/>
              <a:t>Since 1990s, </a:t>
            </a:r>
            <a:r>
              <a:rPr lang="en-KR">
                <a:solidFill>
                  <a:srgbClr val="FF0000"/>
                </a:solidFill>
              </a:rPr>
              <a:t>the only standard file format is FITS </a:t>
            </a:r>
            <a:r>
              <a:rPr lang="en-KR"/>
              <a:t>(</a:t>
            </a:r>
            <a:r>
              <a:rPr lang="en-US" b="1"/>
              <a:t>Flexible Image Transport System</a:t>
            </a:r>
            <a:r>
              <a:rPr lang="en-US"/>
              <a:t>)</a:t>
            </a:r>
          </a:p>
          <a:p>
            <a:pPr lvl="1"/>
            <a:r>
              <a:rPr lang="en-US"/>
              <a:t>Initial release 1981</a:t>
            </a:r>
          </a:p>
          <a:p>
            <a:pPr lvl="1"/>
            <a:r>
              <a:rPr lang="en-US"/>
              <a:t>Current FITS version 4.0 (2016; IAU FITS Working Group)</a:t>
            </a:r>
          </a:p>
          <a:p>
            <a:pPr lvl="1"/>
            <a:r>
              <a:rPr lang="en-US"/>
              <a:t>Old IRAF used, e.g., .imh format.</a:t>
            </a:r>
          </a:p>
          <a:p>
            <a:endParaRPr lang="en-KR"/>
          </a:p>
          <a:p>
            <a:pPr lvl="2"/>
            <a:endParaRPr lang="en-KR"/>
          </a:p>
          <a:p>
            <a:pPr lvl="1"/>
            <a:endParaRPr lang="en-K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spTree>
    <p:extLst>
      <p:ext uri="{BB962C8B-B14F-4D97-AF65-F5344CB8AC3E}">
        <p14:creationId xmlns:p14="http://schemas.microsoft.com/office/powerpoint/2010/main" val="18334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3A2F3-FD1E-C743-A9D9-E3BB1E6CC3A2}"/>
              </a:ext>
            </a:extLst>
          </p:cNvPr>
          <p:cNvSpPr>
            <a:spLocks noGrp="1"/>
          </p:cNvSpPr>
          <p:nvPr>
            <p:ph idx="1"/>
          </p:nvPr>
        </p:nvSpPr>
        <p:spPr/>
        <p:txBody>
          <a:bodyPr/>
          <a:lstStyle/>
          <a:p>
            <a:r>
              <a:rPr lang="en-KR"/>
              <a:t>Once user provide an astronomical image, finds RA/DEC information</a:t>
            </a:r>
          </a:p>
        </p:txBody>
      </p:sp>
      <p:sp>
        <p:nvSpPr>
          <p:cNvPr id="3" name="Title 2">
            <a:extLst>
              <a:ext uri="{FF2B5EF4-FFF2-40B4-BE49-F238E27FC236}">
                <a16:creationId xmlns:a16="http://schemas.microsoft.com/office/drawing/2014/main" id="{7B81BEF2-2594-4D49-A1B9-BC79C90AA451}"/>
              </a:ext>
            </a:extLst>
          </p:cNvPr>
          <p:cNvSpPr>
            <a:spLocks noGrp="1"/>
          </p:cNvSpPr>
          <p:nvPr>
            <p:ph type="title"/>
          </p:nvPr>
        </p:nvSpPr>
        <p:spPr/>
        <p:txBody>
          <a:bodyPr>
            <a:normAutofit fontScale="90000"/>
          </a:bodyPr>
          <a:lstStyle/>
          <a:p>
            <a:r>
              <a:rPr lang="en-US" altLang="ko-KR"/>
              <a:t>astrometry.net</a:t>
            </a:r>
            <a:endParaRPr lang="en-KR"/>
          </a:p>
        </p:txBody>
      </p:sp>
      <p:pic>
        <p:nvPicPr>
          <p:cNvPr id="4" name="Picture 3">
            <a:extLst>
              <a:ext uri="{FF2B5EF4-FFF2-40B4-BE49-F238E27FC236}">
                <a16:creationId xmlns:a16="http://schemas.microsoft.com/office/drawing/2014/main" id="{6B67EDBF-61CF-F248-99D2-EAA0FEF6283B}"/>
              </a:ext>
            </a:extLst>
          </p:cNvPr>
          <p:cNvPicPr>
            <a:picLocks noChangeAspect="1"/>
          </p:cNvPicPr>
          <p:nvPr/>
        </p:nvPicPr>
        <p:blipFill>
          <a:blip r:embed="rId3"/>
          <a:stretch>
            <a:fillRect/>
          </a:stretch>
        </p:blipFill>
        <p:spPr>
          <a:xfrm>
            <a:off x="182179" y="1618593"/>
            <a:ext cx="6475798" cy="4381282"/>
          </a:xfrm>
          <a:prstGeom prst="rect">
            <a:avLst/>
          </a:prstGeom>
        </p:spPr>
      </p:pic>
      <p:sp>
        <p:nvSpPr>
          <p:cNvPr id="6" name="TextBox 5">
            <a:extLst>
              <a:ext uri="{FF2B5EF4-FFF2-40B4-BE49-F238E27FC236}">
                <a16:creationId xmlns:a16="http://schemas.microsoft.com/office/drawing/2014/main" id="{680FF450-DAF2-8D42-846A-4139566B8FE8}"/>
              </a:ext>
            </a:extLst>
          </p:cNvPr>
          <p:cNvSpPr txBox="1"/>
          <p:nvPr/>
        </p:nvSpPr>
        <p:spPr>
          <a:xfrm>
            <a:off x="9890830" y="702062"/>
            <a:ext cx="2139572" cy="738664"/>
          </a:xfrm>
          <a:prstGeom prst="rect">
            <a:avLst/>
          </a:prstGeom>
          <a:noFill/>
        </p:spPr>
        <p:txBody>
          <a:bodyPr wrap="square" rtlCol="0">
            <a:spAutoFit/>
          </a:bodyPr>
          <a:lstStyle/>
          <a:p>
            <a:r>
              <a:rPr lang="en-KR" sz="1400"/>
              <a:t>open in DS9, you see </a:t>
            </a:r>
            <a:r>
              <a:rPr lang="el-GR" sz="1400"/>
              <a:t>α, δ</a:t>
            </a:r>
            <a:r>
              <a:rPr lang="en-US" sz="1400"/>
              <a:t> (you can try galactic, ecliptic, etc)</a:t>
            </a:r>
            <a:endParaRPr lang="en-KR" sz="1400"/>
          </a:p>
        </p:txBody>
      </p:sp>
      <p:sp>
        <p:nvSpPr>
          <p:cNvPr id="7" name="Rectangle 6">
            <a:extLst>
              <a:ext uri="{FF2B5EF4-FFF2-40B4-BE49-F238E27FC236}">
                <a16:creationId xmlns:a16="http://schemas.microsoft.com/office/drawing/2014/main" id="{CBA9C1FD-11E3-C34B-935D-B6BB1F3F432B}"/>
              </a:ext>
            </a:extLst>
          </p:cNvPr>
          <p:cNvSpPr/>
          <p:nvPr/>
        </p:nvSpPr>
        <p:spPr>
          <a:xfrm>
            <a:off x="110775" y="5999875"/>
            <a:ext cx="6096000" cy="261610"/>
          </a:xfrm>
          <a:prstGeom prst="rect">
            <a:avLst/>
          </a:prstGeom>
        </p:spPr>
        <p:txBody>
          <a:bodyPr>
            <a:spAutoFit/>
          </a:bodyPr>
          <a:lstStyle/>
          <a:p>
            <a:r>
              <a:rPr lang="en-US" sz="1050">
                <a:hlinkClick r:id="rId4"/>
              </a:rPr>
              <a:t>http://nova.astrometry.net/user_images/1569047#annotated</a:t>
            </a:r>
            <a:endParaRPr lang="en-KR" sz="1050"/>
          </a:p>
        </p:txBody>
      </p:sp>
      <p:sp>
        <p:nvSpPr>
          <p:cNvPr id="8" name="Rectangle 7">
            <a:extLst>
              <a:ext uri="{FF2B5EF4-FFF2-40B4-BE49-F238E27FC236}">
                <a16:creationId xmlns:a16="http://schemas.microsoft.com/office/drawing/2014/main" id="{D67F2C7B-E817-3242-AEEF-41A161328FE8}"/>
              </a:ext>
            </a:extLst>
          </p:cNvPr>
          <p:cNvSpPr/>
          <p:nvPr/>
        </p:nvSpPr>
        <p:spPr>
          <a:xfrm>
            <a:off x="4630667" y="104652"/>
            <a:ext cx="3540265" cy="369332"/>
          </a:xfrm>
          <a:prstGeom prst="rect">
            <a:avLst/>
          </a:prstGeom>
        </p:spPr>
        <p:txBody>
          <a:bodyPr wrap="none">
            <a:spAutoFit/>
          </a:bodyPr>
          <a:lstStyle/>
          <a:p>
            <a:r>
              <a:rPr lang="en-US">
                <a:hlinkClick r:id="rId5"/>
              </a:rPr>
              <a:t>http://nova.astrometry.net/upload</a:t>
            </a:r>
            <a:endParaRPr lang="en-KR"/>
          </a:p>
        </p:txBody>
      </p:sp>
    </p:spTree>
    <p:extLst>
      <p:ext uri="{BB962C8B-B14F-4D97-AF65-F5344CB8AC3E}">
        <p14:creationId xmlns:p14="http://schemas.microsoft.com/office/powerpoint/2010/main" val="1459296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8F501-19F4-EE4B-A0DF-982F8D8D8ED8}"/>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78FF943E-4F0A-1743-8298-4F9FC3521A93}"/>
              </a:ext>
            </a:extLst>
          </p:cNvPr>
          <p:cNvPicPr>
            <a:picLocks noChangeAspect="1"/>
          </p:cNvPicPr>
          <p:nvPr/>
        </p:nvPicPr>
        <p:blipFill rotWithShape="1">
          <a:blip r:embed="rId2"/>
          <a:srcRect b="56322"/>
          <a:stretch/>
        </p:blipFill>
        <p:spPr>
          <a:xfrm>
            <a:off x="0" y="977462"/>
            <a:ext cx="7703717" cy="2995448"/>
          </a:xfrm>
          <a:prstGeom prst="rect">
            <a:avLst/>
          </a:prstGeom>
        </p:spPr>
      </p:pic>
      <p:sp>
        <p:nvSpPr>
          <p:cNvPr id="5" name="Right Arrow 4">
            <a:extLst>
              <a:ext uri="{FF2B5EF4-FFF2-40B4-BE49-F238E27FC236}">
                <a16:creationId xmlns:a16="http://schemas.microsoft.com/office/drawing/2014/main" id="{7F0F36E8-C2EA-654A-846F-8D02E71E43CB}"/>
              </a:ext>
            </a:extLst>
          </p:cNvPr>
          <p:cNvSpPr/>
          <p:nvPr/>
        </p:nvSpPr>
        <p:spPr>
          <a:xfrm>
            <a:off x="2049151" y="1250731"/>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TextBox 5">
            <a:extLst>
              <a:ext uri="{FF2B5EF4-FFF2-40B4-BE49-F238E27FC236}">
                <a16:creationId xmlns:a16="http://schemas.microsoft.com/office/drawing/2014/main" id="{BDA0DB68-C9A4-C440-B2C5-F4828F13D021}"/>
              </a:ext>
            </a:extLst>
          </p:cNvPr>
          <p:cNvSpPr txBox="1"/>
          <p:nvPr/>
        </p:nvSpPr>
        <p:spPr>
          <a:xfrm>
            <a:off x="262392" y="1145012"/>
            <a:ext cx="2427890" cy="369332"/>
          </a:xfrm>
          <a:prstGeom prst="rect">
            <a:avLst/>
          </a:prstGeom>
          <a:noFill/>
        </p:spPr>
        <p:txBody>
          <a:bodyPr wrap="square" rtlCol="0">
            <a:spAutoFit/>
          </a:bodyPr>
          <a:lstStyle/>
          <a:p>
            <a:r>
              <a:rPr lang="en-KR">
                <a:solidFill>
                  <a:srgbClr val="FF0000"/>
                </a:solidFill>
              </a:rPr>
              <a:t>choose your file</a:t>
            </a:r>
          </a:p>
        </p:txBody>
      </p:sp>
      <p:sp>
        <p:nvSpPr>
          <p:cNvPr id="7" name="TextBox 6">
            <a:extLst>
              <a:ext uri="{FF2B5EF4-FFF2-40B4-BE49-F238E27FC236}">
                <a16:creationId xmlns:a16="http://schemas.microsoft.com/office/drawing/2014/main" id="{B971909E-D240-2649-86C0-290E1C13CBCB}"/>
              </a:ext>
            </a:extLst>
          </p:cNvPr>
          <p:cNvSpPr txBox="1"/>
          <p:nvPr/>
        </p:nvSpPr>
        <p:spPr>
          <a:xfrm>
            <a:off x="1476337" y="3095721"/>
            <a:ext cx="856594" cy="369332"/>
          </a:xfrm>
          <a:prstGeom prst="rect">
            <a:avLst/>
          </a:prstGeom>
          <a:noFill/>
        </p:spPr>
        <p:txBody>
          <a:bodyPr wrap="square" rtlCol="0">
            <a:spAutoFit/>
          </a:bodyPr>
          <a:lstStyle/>
          <a:p>
            <a:r>
              <a:rPr lang="en-KR">
                <a:solidFill>
                  <a:srgbClr val="FF0000"/>
                </a:solidFill>
              </a:rPr>
              <a:t>click</a:t>
            </a:r>
          </a:p>
        </p:txBody>
      </p:sp>
      <p:sp>
        <p:nvSpPr>
          <p:cNvPr id="8" name="Right Arrow 7">
            <a:extLst>
              <a:ext uri="{FF2B5EF4-FFF2-40B4-BE49-F238E27FC236}">
                <a16:creationId xmlns:a16="http://schemas.microsoft.com/office/drawing/2014/main" id="{B3B5D72A-2937-D540-B8A6-D188F39D199F}"/>
              </a:ext>
            </a:extLst>
          </p:cNvPr>
          <p:cNvSpPr/>
          <p:nvPr/>
        </p:nvSpPr>
        <p:spPr>
          <a:xfrm>
            <a:off x="2227827" y="320144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634CFA3C-C01E-9D4C-AD10-AE784B9C0757}"/>
              </a:ext>
            </a:extLst>
          </p:cNvPr>
          <p:cNvPicPr>
            <a:picLocks noChangeAspect="1"/>
          </p:cNvPicPr>
          <p:nvPr/>
        </p:nvPicPr>
        <p:blipFill>
          <a:blip r:embed="rId3"/>
          <a:stretch>
            <a:fillRect/>
          </a:stretch>
        </p:blipFill>
        <p:spPr>
          <a:xfrm>
            <a:off x="1" y="4126189"/>
            <a:ext cx="7462126" cy="2769686"/>
          </a:xfrm>
          <a:prstGeom prst="rect">
            <a:avLst/>
          </a:prstGeom>
        </p:spPr>
      </p:pic>
      <p:sp>
        <p:nvSpPr>
          <p:cNvPr id="10" name="Right Arrow 9">
            <a:extLst>
              <a:ext uri="{FF2B5EF4-FFF2-40B4-BE49-F238E27FC236}">
                <a16:creationId xmlns:a16="http://schemas.microsoft.com/office/drawing/2014/main" id="{CBD786B2-CE55-E346-90D5-18E00988F5EC}"/>
              </a:ext>
            </a:extLst>
          </p:cNvPr>
          <p:cNvSpPr/>
          <p:nvPr/>
        </p:nvSpPr>
        <p:spPr>
          <a:xfrm>
            <a:off x="2227826" y="4781326"/>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572C68BE-DB6E-134B-9BF1-B526E04D5E57}"/>
              </a:ext>
            </a:extLst>
          </p:cNvPr>
          <p:cNvSpPr/>
          <p:nvPr/>
        </p:nvSpPr>
        <p:spPr>
          <a:xfrm rot="10800000">
            <a:off x="6390070" y="528573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Right Arrow 11">
            <a:extLst>
              <a:ext uri="{FF2B5EF4-FFF2-40B4-BE49-F238E27FC236}">
                <a16:creationId xmlns:a16="http://schemas.microsoft.com/office/drawing/2014/main" id="{472D4783-A1FD-2046-A4F6-69B970861DAB}"/>
              </a:ext>
            </a:extLst>
          </p:cNvPr>
          <p:cNvSpPr/>
          <p:nvPr/>
        </p:nvSpPr>
        <p:spPr>
          <a:xfrm rot="10800000">
            <a:off x="4251215" y="617024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7CC384C9-4E2A-0B41-AD04-622EF6BC6350}"/>
              </a:ext>
            </a:extLst>
          </p:cNvPr>
          <p:cNvSpPr/>
          <p:nvPr/>
        </p:nvSpPr>
        <p:spPr>
          <a:xfrm rot="10800000">
            <a:off x="4251215" y="659545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65651111-F70C-A14B-A065-BAF563E1B627}"/>
              </a:ext>
            </a:extLst>
          </p:cNvPr>
          <p:cNvPicPr>
            <a:picLocks noChangeAspect="1"/>
          </p:cNvPicPr>
          <p:nvPr/>
        </p:nvPicPr>
        <p:blipFill>
          <a:blip r:embed="rId4"/>
          <a:stretch>
            <a:fillRect/>
          </a:stretch>
        </p:blipFill>
        <p:spPr>
          <a:xfrm>
            <a:off x="7598226" y="3972910"/>
            <a:ext cx="4666632" cy="2180888"/>
          </a:xfrm>
          <a:prstGeom prst="rect">
            <a:avLst/>
          </a:prstGeom>
        </p:spPr>
      </p:pic>
      <p:sp>
        <p:nvSpPr>
          <p:cNvPr id="15" name="Right Arrow 14">
            <a:extLst>
              <a:ext uri="{FF2B5EF4-FFF2-40B4-BE49-F238E27FC236}">
                <a16:creationId xmlns:a16="http://schemas.microsoft.com/office/drawing/2014/main" id="{9A9E3A89-1BB1-0C4B-B3CF-DFD49907C9A6}"/>
              </a:ext>
            </a:extLst>
          </p:cNvPr>
          <p:cNvSpPr/>
          <p:nvPr/>
        </p:nvSpPr>
        <p:spPr>
          <a:xfrm rot="10800000">
            <a:off x="11759002" y="4077124"/>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ight Arrow 15">
            <a:extLst>
              <a:ext uri="{FF2B5EF4-FFF2-40B4-BE49-F238E27FC236}">
                <a16:creationId xmlns:a16="http://schemas.microsoft.com/office/drawing/2014/main" id="{BADC3DEE-C90C-F341-B12A-EEBFCDF0F85D}"/>
              </a:ext>
            </a:extLst>
          </p:cNvPr>
          <p:cNvSpPr/>
          <p:nvPr/>
        </p:nvSpPr>
        <p:spPr>
          <a:xfrm rot="10800000">
            <a:off x="11790053" y="5769622"/>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CDED87B6-ED50-E24D-915D-41DE067FB671}"/>
              </a:ext>
            </a:extLst>
          </p:cNvPr>
          <p:cNvSpPr/>
          <p:nvPr/>
        </p:nvSpPr>
        <p:spPr>
          <a:xfrm rot="10800000">
            <a:off x="11759002" y="4765478"/>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78BE0D3C-93B3-E146-88F1-FAE9335FA463}"/>
              </a:ext>
            </a:extLst>
          </p:cNvPr>
          <p:cNvSpPr txBox="1"/>
          <p:nvPr/>
        </p:nvSpPr>
        <p:spPr>
          <a:xfrm>
            <a:off x="10625244" y="4865824"/>
            <a:ext cx="1779444" cy="430887"/>
          </a:xfrm>
          <a:prstGeom prst="rect">
            <a:avLst/>
          </a:prstGeom>
          <a:noFill/>
        </p:spPr>
        <p:txBody>
          <a:bodyPr wrap="square" rtlCol="0">
            <a:spAutoFit/>
          </a:bodyPr>
          <a:lstStyle/>
          <a:p>
            <a:r>
              <a:rPr lang="en-KR" sz="1100">
                <a:solidFill>
                  <a:srgbClr val="FF0000"/>
                </a:solidFill>
              </a:rPr>
              <a:t>maybe necessary if you have large files</a:t>
            </a:r>
          </a:p>
        </p:txBody>
      </p:sp>
      <p:sp>
        <p:nvSpPr>
          <p:cNvPr id="19" name="TextBox 18">
            <a:extLst>
              <a:ext uri="{FF2B5EF4-FFF2-40B4-BE49-F238E27FC236}">
                <a16:creationId xmlns:a16="http://schemas.microsoft.com/office/drawing/2014/main" id="{A2577BF4-4866-8445-98E6-CC4242F4ADDC}"/>
              </a:ext>
            </a:extLst>
          </p:cNvPr>
          <p:cNvSpPr txBox="1"/>
          <p:nvPr/>
        </p:nvSpPr>
        <p:spPr>
          <a:xfrm>
            <a:off x="10713058" y="5958245"/>
            <a:ext cx="1407851" cy="261610"/>
          </a:xfrm>
          <a:prstGeom prst="rect">
            <a:avLst/>
          </a:prstGeom>
          <a:noFill/>
        </p:spPr>
        <p:txBody>
          <a:bodyPr wrap="square" rtlCol="0">
            <a:spAutoFit/>
          </a:bodyPr>
          <a:lstStyle/>
          <a:p>
            <a:r>
              <a:rPr lang="en-KR" sz="1100">
                <a:solidFill>
                  <a:srgbClr val="FF0000"/>
                </a:solidFill>
              </a:rPr>
              <a:t>Try this if you fail</a:t>
            </a:r>
          </a:p>
        </p:txBody>
      </p:sp>
      <p:sp>
        <p:nvSpPr>
          <p:cNvPr id="20" name="TextBox 19">
            <a:extLst>
              <a:ext uri="{FF2B5EF4-FFF2-40B4-BE49-F238E27FC236}">
                <a16:creationId xmlns:a16="http://schemas.microsoft.com/office/drawing/2014/main" id="{81D859F8-C886-3F4A-B53B-C9814711C056}"/>
              </a:ext>
            </a:extLst>
          </p:cNvPr>
          <p:cNvSpPr txBox="1"/>
          <p:nvPr/>
        </p:nvSpPr>
        <p:spPr>
          <a:xfrm>
            <a:off x="7893269" y="757677"/>
            <a:ext cx="4227640" cy="2677656"/>
          </a:xfrm>
          <a:prstGeom prst="rect">
            <a:avLst/>
          </a:prstGeom>
          <a:noFill/>
        </p:spPr>
        <p:txBody>
          <a:bodyPr wrap="square" rtlCol="0">
            <a:spAutoFit/>
          </a:bodyPr>
          <a:lstStyle/>
          <a:p>
            <a:r>
              <a:rPr lang="en-KR"/>
              <a:t>Better to give some specific (advanced) settings for success!</a:t>
            </a:r>
          </a:p>
          <a:p>
            <a:endParaRPr lang="en-KR"/>
          </a:p>
          <a:p>
            <a:endParaRPr lang="en-KR"/>
          </a:p>
          <a:p>
            <a:r>
              <a:rPr lang="en-KR" sz="1200" b="1" u="sng"/>
              <a:t>Tip for your future research</a:t>
            </a:r>
          </a:p>
          <a:p>
            <a:r>
              <a:rPr lang="en-KR" sz="1200"/>
              <a:t>From our experience (priv. comm. with </a:t>
            </a:r>
            <a:r>
              <a:rPr lang="ko-KR" altLang="en-US" sz="1200"/>
              <a:t>최창수 </a:t>
            </a:r>
            <a:r>
              <a:rPr lang="en-US" altLang="ko-KR" sz="1200"/>
              <a:t>et</a:t>
            </a:r>
            <a:r>
              <a:rPr lang="ko-KR" altLang="en-US" sz="1200"/>
              <a:t> </a:t>
            </a:r>
            <a:r>
              <a:rPr lang="en-US" altLang="ko-KR" sz="1200"/>
              <a:t>al. 2019),</a:t>
            </a:r>
            <a:r>
              <a:rPr lang="ko-KR" altLang="en-US" sz="1200"/>
              <a:t> </a:t>
            </a:r>
            <a:r>
              <a:rPr lang="en-US" altLang="ko-KR" sz="1200"/>
              <a:t>setting</a:t>
            </a:r>
            <a:r>
              <a:rPr lang="ko-KR" altLang="en-US" sz="1200"/>
              <a:t> </a:t>
            </a:r>
            <a:r>
              <a:rPr lang="en-US" altLang="ko-KR" sz="1200"/>
              <a:t>"Limits"</a:t>
            </a:r>
            <a:r>
              <a:rPr lang="ko-KR" altLang="en-US" sz="1200"/>
              <a:t> </a:t>
            </a:r>
            <a:r>
              <a:rPr lang="en-US" altLang="ko-KR" sz="1200"/>
              <a:t>sometimes</a:t>
            </a:r>
            <a:r>
              <a:rPr lang="ko-KR" altLang="en-US" sz="1200"/>
              <a:t> </a:t>
            </a:r>
            <a:r>
              <a:rPr lang="en-US" altLang="ko-KR" sz="1200"/>
              <a:t>make</a:t>
            </a:r>
            <a:r>
              <a:rPr lang="ko-KR" altLang="en-US" sz="1200"/>
              <a:t> </a:t>
            </a:r>
            <a:r>
              <a:rPr lang="en-US" altLang="ko-KR" sz="1200"/>
              <a:t>the</a:t>
            </a:r>
            <a:r>
              <a:rPr lang="ko-KR" altLang="en-US" sz="1200"/>
              <a:t> </a:t>
            </a:r>
            <a:r>
              <a:rPr lang="en-US" altLang="ko-KR" sz="1200"/>
              <a:t>plate</a:t>
            </a:r>
            <a:r>
              <a:rPr lang="ko-KR" altLang="en-US" sz="1200"/>
              <a:t> </a:t>
            </a:r>
            <a:r>
              <a:rPr lang="en-US" altLang="ko-KR" sz="1200"/>
              <a:t>solving</a:t>
            </a:r>
            <a:r>
              <a:rPr lang="ko-KR" altLang="en-US" sz="1200"/>
              <a:t> </a:t>
            </a:r>
            <a:r>
              <a:rPr lang="en-US" altLang="ko-KR" sz="1200"/>
              <a:t>enormously</a:t>
            </a:r>
            <a:r>
              <a:rPr lang="ko-KR" altLang="en-US" sz="1200"/>
              <a:t> </a:t>
            </a:r>
            <a:r>
              <a:rPr lang="en-US" altLang="ko-KR" sz="1200"/>
              <a:t>time</a:t>
            </a:r>
            <a:r>
              <a:rPr lang="ko-KR" altLang="en-US" sz="1200"/>
              <a:t> </a:t>
            </a:r>
            <a:r>
              <a:rPr lang="en-US" altLang="ko-KR" sz="1200"/>
              <a:t>consuming.</a:t>
            </a:r>
            <a:r>
              <a:rPr lang="ko-KR" altLang="en-US" sz="1200"/>
              <a:t> </a:t>
            </a:r>
            <a:r>
              <a:rPr lang="en-US" altLang="ko-KR" sz="1200"/>
              <a:t>We</a:t>
            </a:r>
            <a:r>
              <a:rPr lang="ko-KR" altLang="en-US" sz="1200"/>
              <a:t> </a:t>
            </a:r>
            <a:r>
              <a:rPr lang="en-US" altLang="ko-KR" sz="1200"/>
              <a:t>think</a:t>
            </a:r>
            <a:r>
              <a:rPr lang="ko-KR" altLang="en-US" sz="1200"/>
              <a:t> </a:t>
            </a:r>
            <a:r>
              <a:rPr lang="en-US" altLang="ko-KR" sz="1200"/>
              <a:t>it</a:t>
            </a:r>
            <a:r>
              <a:rPr lang="ko-KR" altLang="en-US" sz="1200"/>
              <a:t> </a:t>
            </a:r>
            <a:r>
              <a:rPr lang="en-US" altLang="ko-KR" sz="1200"/>
              <a:t>happens when</a:t>
            </a:r>
            <a:r>
              <a:rPr lang="ko-KR" altLang="en-US" sz="1200"/>
              <a:t> </a:t>
            </a:r>
            <a:r>
              <a:rPr lang="en-US" altLang="ko-KR" sz="1200"/>
              <a:t>the</a:t>
            </a:r>
            <a:r>
              <a:rPr lang="ko-KR" altLang="en-US" sz="1200"/>
              <a:t> </a:t>
            </a:r>
            <a:r>
              <a:rPr lang="en-US" altLang="ko-KR" sz="1200"/>
              <a:t>initial</a:t>
            </a:r>
            <a:r>
              <a:rPr lang="ko-KR" altLang="en-US" sz="1200"/>
              <a:t> </a:t>
            </a:r>
            <a:r>
              <a:rPr lang="en-US" altLang="ko-KR" sz="1200"/>
              <a:t>RA/DEC</a:t>
            </a:r>
            <a:r>
              <a:rPr lang="ko-KR" altLang="en-US" sz="1200"/>
              <a:t> </a:t>
            </a:r>
            <a:r>
              <a:rPr lang="en-US" altLang="ko-KR" sz="1200"/>
              <a:t>guess</a:t>
            </a:r>
            <a:r>
              <a:rPr lang="ko-KR" altLang="en-US" sz="1200"/>
              <a:t> </a:t>
            </a:r>
            <a:r>
              <a:rPr lang="en-US" altLang="ko-KR" sz="1200"/>
              <a:t>is</a:t>
            </a:r>
            <a:r>
              <a:rPr lang="ko-KR" altLang="en-US" sz="1200"/>
              <a:t> </a:t>
            </a:r>
            <a:r>
              <a:rPr lang="en-US" altLang="ko-KR" sz="1200"/>
              <a:t>outside</a:t>
            </a:r>
            <a:r>
              <a:rPr lang="ko-KR" altLang="en-US" sz="1200"/>
              <a:t> </a:t>
            </a:r>
            <a:r>
              <a:rPr lang="en-US" altLang="ko-KR" sz="1200"/>
              <a:t>of</a:t>
            </a:r>
            <a:r>
              <a:rPr lang="ko-KR" altLang="en-US" sz="1200"/>
              <a:t> </a:t>
            </a:r>
            <a:r>
              <a:rPr lang="en-US" altLang="ko-KR" sz="1200"/>
              <a:t>the</a:t>
            </a:r>
            <a:r>
              <a:rPr lang="ko-KR" altLang="en-US" sz="1200"/>
              <a:t> </a:t>
            </a:r>
            <a:r>
              <a:rPr lang="en-US" altLang="ko-KR" sz="1200"/>
              <a:t>real</a:t>
            </a:r>
            <a:r>
              <a:rPr lang="ko-KR" altLang="en-US" sz="1200"/>
              <a:t> </a:t>
            </a:r>
            <a:r>
              <a:rPr lang="en-US" altLang="ko-KR" sz="1200"/>
              <a:t>value</a:t>
            </a:r>
            <a:r>
              <a:rPr lang="ko-KR" altLang="en-US" sz="1200"/>
              <a:t> </a:t>
            </a:r>
            <a:r>
              <a:rPr lang="en-US" altLang="ko-KR" sz="1200"/>
              <a:t>and/or</a:t>
            </a:r>
            <a:r>
              <a:rPr lang="ko-KR" altLang="en-US" sz="1200"/>
              <a:t> </a:t>
            </a:r>
            <a:r>
              <a:rPr lang="en-US" altLang="ko-KR" sz="1200"/>
              <a:t>if</a:t>
            </a:r>
            <a:r>
              <a:rPr lang="ko-KR" altLang="en-US" sz="1200"/>
              <a:t> </a:t>
            </a:r>
            <a:r>
              <a:rPr lang="en-US" altLang="ko-KR" sz="1200"/>
              <a:t>more than one catalog</a:t>
            </a:r>
            <a:r>
              <a:rPr lang="ko-KR" altLang="en-US" sz="1200"/>
              <a:t> </a:t>
            </a:r>
            <a:r>
              <a:rPr lang="en-US" altLang="ko-KR" sz="1200"/>
              <a:t>plates cover the field of view.</a:t>
            </a:r>
          </a:p>
          <a:p>
            <a:endParaRPr lang="en-US" sz="1200"/>
          </a:p>
          <a:p>
            <a:r>
              <a:rPr lang="en-US" altLang="ko-KR" sz="1200" b="1">
                <a:solidFill>
                  <a:srgbClr val="FF0000"/>
                </a:solidFill>
              </a:rPr>
              <a:t>Therefore,</a:t>
            </a:r>
            <a:r>
              <a:rPr lang="ko-KR" altLang="en-US" sz="1200" b="1">
                <a:solidFill>
                  <a:srgbClr val="FF0000"/>
                </a:solidFill>
              </a:rPr>
              <a:t> </a:t>
            </a:r>
            <a:r>
              <a:rPr lang="en-US" altLang="ko-KR" sz="1200" b="1">
                <a:solidFill>
                  <a:srgbClr val="FF0000"/>
                </a:solidFill>
              </a:rPr>
              <a:t>it's</a:t>
            </a:r>
            <a:r>
              <a:rPr lang="ko-KR" altLang="en-US" sz="1200" b="1">
                <a:solidFill>
                  <a:srgbClr val="FF0000"/>
                </a:solidFill>
              </a:rPr>
              <a:t> </a:t>
            </a:r>
            <a:r>
              <a:rPr lang="en-US" altLang="ko-KR" sz="1200" b="1">
                <a:solidFill>
                  <a:srgbClr val="FF0000"/>
                </a:solidFill>
              </a:rPr>
              <a:t>better</a:t>
            </a:r>
            <a:r>
              <a:rPr lang="ko-KR" altLang="en-US" sz="1200" b="1">
                <a:solidFill>
                  <a:srgbClr val="FF0000"/>
                </a:solidFill>
              </a:rPr>
              <a:t> </a:t>
            </a:r>
            <a:r>
              <a:rPr lang="en-US" altLang="ko-KR" sz="1200" b="1">
                <a:solidFill>
                  <a:srgbClr val="FF0000"/>
                </a:solidFill>
              </a:rPr>
              <a:t>not</a:t>
            </a:r>
            <a:r>
              <a:rPr lang="ko-KR" altLang="en-US" sz="1200" b="1">
                <a:solidFill>
                  <a:srgbClr val="FF0000"/>
                </a:solidFill>
              </a:rPr>
              <a:t> </a:t>
            </a:r>
            <a:r>
              <a:rPr lang="en-US" altLang="ko-KR" sz="1200" b="1">
                <a:solidFill>
                  <a:srgbClr val="FF0000"/>
                </a:solidFill>
              </a:rPr>
              <a:t>to</a:t>
            </a:r>
            <a:r>
              <a:rPr lang="ko-KR" altLang="en-US" sz="1200" b="1">
                <a:solidFill>
                  <a:srgbClr val="FF0000"/>
                </a:solidFill>
              </a:rPr>
              <a:t> </a:t>
            </a:r>
            <a:r>
              <a:rPr lang="en-US" altLang="ko-KR" sz="1200" b="1">
                <a:solidFill>
                  <a:srgbClr val="FF0000"/>
                </a:solidFill>
              </a:rPr>
              <a:t>set</a:t>
            </a:r>
            <a:r>
              <a:rPr lang="ko-KR" altLang="en-US" sz="1200" b="1">
                <a:solidFill>
                  <a:srgbClr val="FF0000"/>
                </a:solidFill>
              </a:rPr>
              <a:t> </a:t>
            </a:r>
            <a:r>
              <a:rPr lang="en-US" altLang="ko-KR" sz="1200" b="1">
                <a:solidFill>
                  <a:srgbClr val="FF0000"/>
                </a:solidFill>
              </a:rPr>
              <a:t>anything to</a:t>
            </a:r>
            <a:r>
              <a:rPr lang="ko-KR" altLang="en-US" sz="1200" b="1">
                <a:solidFill>
                  <a:srgbClr val="FF0000"/>
                </a:solidFill>
              </a:rPr>
              <a:t> </a:t>
            </a:r>
            <a:r>
              <a:rPr lang="en-US" altLang="ko-KR" sz="1200" b="1">
                <a:solidFill>
                  <a:srgbClr val="FF0000"/>
                </a:solidFill>
              </a:rPr>
              <a:t>"Limits"!</a:t>
            </a:r>
            <a:endParaRPr lang="en-KR" sz="1200" b="1">
              <a:solidFill>
                <a:srgbClr val="FF0000"/>
              </a:solidFill>
            </a:endParaRPr>
          </a:p>
        </p:txBody>
      </p:sp>
    </p:spTree>
    <p:extLst>
      <p:ext uri="{BB962C8B-B14F-4D97-AF65-F5344CB8AC3E}">
        <p14:creationId xmlns:p14="http://schemas.microsoft.com/office/powerpoint/2010/main" val="106211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F65D0-78E0-0F4C-B314-026214B04A09}"/>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16AA74E4-D258-6E4F-B484-BB46FC4CA6EC}"/>
              </a:ext>
            </a:extLst>
          </p:cNvPr>
          <p:cNvPicPr>
            <a:picLocks noChangeAspect="1"/>
          </p:cNvPicPr>
          <p:nvPr/>
        </p:nvPicPr>
        <p:blipFill>
          <a:blip r:embed="rId2"/>
          <a:stretch>
            <a:fillRect/>
          </a:stretch>
        </p:blipFill>
        <p:spPr>
          <a:xfrm>
            <a:off x="143322" y="887029"/>
            <a:ext cx="6726996" cy="5198461"/>
          </a:xfrm>
          <a:prstGeom prst="rect">
            <a:avLst/>
          </a:prstGeom>
        </p:spPr>
      </p:pic>
      <p:pic>
        <p:nvPicPr>
          <p:cNvPr id="5" name="Picture 4">
            <a:extLst>
              <a:ext uri="{FF2B5EF4-FFF2-40B4-BE49-F238E27FC236}">
                <a16:creationId xmlns:a16="http://schemas.microsoft.com/office/drawing/2014/main" id="{A8CEE6C4-FC1B-564A-B6C0-0DF51EB8DB5C}"/>
              </a:ext>
            </a:extLst>
          </p:cNvPr>
          <p:cNvPicPr>
            <a:picLocks noChangeAspect="1"/>
          </p:cNvPicPr>
          <p:nvPr/>
        </p:nvPicPr>
        <p:blipFill>
          <a:blip r:embed="rId3"/>
          <a:stretch>
            <a:fillRect/>
          </a:stretch>
        </p:blipFill>
        <p:spPr>
          <a:xfrm>
            <a:off x="4701728" y="1884580"/>
            <a:ext cx="7490272" cy="4973420"/>
          </a:xfrm>
          <a:prstGeom prst="rect">
            <a:avLst/>
          </a:prstGeom>
        </p:spPr>
      </p:pic>
      <p:sp>
        <p:nvSpPr>
          <p:cNvPr id="6" name="Left Arrow 5">
            <a:extLst>
              <a:ext uri="{FF2B5EF4-FFF2-40B4-BE49-F238E27FC236}">
                <a16:creationId xmlns:a16="http://schemas.microsoft.com/office/drawing/2014/main" id="{C58C89AF-D2A7-A74B-A7DD-084CFF21E44B}"/>
              </a:ext>
            </a:extLst>
          </p:cNvPr>
          <p:cNvSpPr/>
          <p:nvPr/>
        </p:nvSpPr>
        <p:spPr>
          <a:xfrm>
            <a:off x="3132083" y="2301765"/>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Left Arrow 6">
            <a:extLst>
              <a:ext uri="{FF2B5EF4-FFF2-40B4-BE49-F238E27FC236}">
                <a16:creationId xmlns:a16="http://schemas.microsoft.com/office/drawing/2014/main" id="{4F411868-742E-534A-B7D6-14164F199961}"/>
              </a:ext>
            </a:extLst>
          </p:cNvPr>
          <p:cNvSpPr/>
          <p:nvPr/>
        </p:nvSpPr>
        <p:spPr>
          <a:xfrm>
            <a:off x="11625599" y="4818993"/>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8437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5EE0-1F20-EA46-B9BD-20FC5042C86E}"/>
              </a:ext>
            </a:extLst>
          </p:cNvPr>
          <p:cNvSpPr>
            <a:spLocks noGrp="1"/>
          </p:cNvSpPr>
          <p:nvPr>
            <p:ph idx="1"/>
          </p:nvPr>
        </p:nvSpPr>
        <p:spPr>
          <a:xfrm>
            <a:off x="361009" y="936953"/>
            <a:ext cx="5367130" cy="5250091"/>
          </a:xfrm>
        </p:spPr>
        <p:txBody>
          <a:bodyPr>
            <a:normAutofit/>
          </a:bodyPr>
          <a:lstStyle/>
          <a:p>
            <a:r>
              <a:rPr lang="en-KR"/>
              <a:t>Open the preprocessed FITS file.</a:t>
            </a:r>
          </a:p>
          <a:p>
            <a:r>
              <a:rPr lang="en-KR"/>
              <a:t>Try</a:t>
            </a:r>
          </a:p>
          <a:p>
            <a:pPr lvl="1"/>
            <a:r>
              <a:rPr lang="en-KR"/>
              <a:t>Analysis – Catalogs – optical – USNO URAT 1</a:t>
            </a:r>
          </a:p>
          <a:p>
            <a:pPr lvl="1"/>
            <a:r>
              <a:rPr lang="en-US"/>
              <a:t>Symbol – Color – green</a:t>
            </a:r>
          </a:p>
          <a:p>
            <a:pPr lvl="1"/>
            <a:r>
              <a:rPr lang="en-US" strike="sngStrike"/>
              <a:t>Analysis </a:t>
            </a:r>
            <a:r>
              <a:rPr lang="en-US" altLang="ko-KR" strike="sngStrike"/>
              <a:t>–</a:t>
            </a:r>
            <a:r>
              <a:rPr lang="ko-KR" altLang="en-US" strike="sngStrike"/>
              <a:t> </a:t>
            </a:r>
            <a:r>
              <a:rPr lang="en-US" altLang="ko-KR" strike="sngStrike"/>
              <a:t>Catalogs – Database – SkyBot</a:t>
            </a:r>
          </a:p>
          <a:p>
            <a:pPr lvl="1"/>
            <a:r>
              <a:rPr lang="en-US" strike="sngStrike"/>
              <a:t>Symbol – Color – red</a:t>
            </a:r>
          </a:p>
          <a:p>
            <a:pPr lvl="1"/>
            <a:endParaRPr lang="en-US"/>
          </a:p>
          <a:p>
            <a:pPr lvl="1"/>
            <a:endParaRPr lang="en-US"/>
          </a:p>
          <a:p>
            <a:pPr lvl="1"/>
            <a:r>
              <a:rPr lang="en-KR"/>
              <a:t>The bright spot in the middle, which is not a catalogued star, is the asteroid (66391) 1999 KW4!</a:t>
            </a:r>
          </a:p>
        </p:txBody>
      </p:sp>
      <p:sp>
        <p:nvSpPr>
          <p:cNvPr id="3" name="Title 2">
            <a:extLst>
              <a:ext uri="{FF2B5EF4-FFF2-40B4-BE49-F238E27FC236}">
                <a16:creationId xmlns:a16="http://schemas.microsoft.com/office/drawing/2014/main" id="{CAD619CE-9EE5-7F49-BCF7-BE4AFC228BDD}"/>
              </a:ext>
            </a:extLst>
          </p:cNvPr>
          <p:cNvSpPr>
            <a:spLocks noGrp="1"/>
          </p:cNvSpPr>
          <p:nvPr>
            <p:ph type="title"/>
          </p:nvPr>
        </p:nvSpPr>
        <p:spPr/>
        <p:txBody>
          <a:bodyPr>
            <a:normAutofit fontScale="90000"/>
          </a:bodyPr>
          <a:lstStyle/>
          <a:p>
            <a:r>
              <a:rPr lang="en-US"/>
              <a:t>Advanced</a:t>
            </a:r>
            <a:endParaRPr lang="en-KR"/>
          </a:p>
        </p:txBody>
      </p:sp>
      <p:pic>
        <p:nvPicPr>
          <p:cNvPr id="5" name="Picture 4">
            <a:extLst>
              <a:ext uri="{FF2B5EF4-FFF2-40B4-BE49-F238E27FC236}">
                <a16:creationId xmlns:a16="http://schemas.microsoft.com/office/drawing/2014/main" id="{3020CE30-D688-F644-9FAC-1C4CA01D34C6}"/>
              </a:ext>
            </a:extLst>
          </p:cNvPr>
          <p:cNvPicPr>
            <a:picLocks noChangeAspect="1"/>
          </p:cNvPicPr>
          <p:nvPr/>
        </p:nvPicPr>
        <p:blipFill>
          <a:blip r:embed="rId2"/>
          <a:stretch>
            <a:fillRect/>
          </a:stretch>
        </p:blipFill>
        <p:spPr>
          <a:xfrm>
            <a:off x="5736697" y="0"/>
            <a:ext cx="6336587" cy="5747657"/>
          </a:xfrm>
          <a:prstGeom prst="rect">
            <a:avLst/>
          </a:prstGeom>
        </p:spPr>
      </p:pic>
    </p:spTree>
    <p:extLst>
      <p:ext uri="{BB962C8B-B14F-4D97-AF65-F5344CB8AC3E}">
        <p14:creationId xmlns:p14="http://schemas.microsoft.com/office/powerpoint/2010/main" val="30978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9A16-D976-E74D-A0B2-ACCEC2A94A11}"/>
              </a:ext>
            </a:extLst>
          </p:cNvPr>
          <p:cNvSpPr>
            <a:spLocks noGrp="1"/>
          </p:cNvSpPr>
          <p:nvPr>
            <p:ph type="title"/>
          </p:nvPr>
        </p:nvSpPr>
        <p:spPr/>
        <p:txBody>
          <a:bodyPr/>
          <a:lstStyle/>
          <a:p>
            <a:r>
              <a:rPr lang="en-KR"/>
              <a:t>GitHub &amp; Slack	</a:t>
            </a:r>
          </a:p>
        </p:txBody>
      </p:sp>
      <p:sp>
        <p:nvSpPr>
          <p:cNvPr id="3" name="Text Placeholder 2">
            <a:extLst>
              <a:ext uri="{FF2B5EF4-FFF2-40B4-BE49-F238E27FC236}">
                <a16:creationId xmlns:a16="http://schemas.microsoft.com/office/drawing/2014/main" id="{11586BD3-892A-1243-A0B6-7E0C62086717}"/>
              </a:ext>
            </a:extLst>
          </p:cNvPr>
          <p:cNvSpPr>
            <a:spLocks noGrp="1"/>
          </p:cNvSpPr>
          <p:nvPr>
            <p:ph type="body" idx="1"/>
          </p:nvPr>
        </p:nvSpPr>
        <p:spPr/>
        <p:txBody>
          <a:bodyPr/>
          <a:lstStyle/>
          <a:p>
            <a:r>
              <a:rPr lang="en-KR"/>
              <a:t>Some additional things you will use</a:t>
            </a:r>
          </a:p>
        </p:txBody>
      </p:sp>
    </p:spTree>
    <p:extLst>
      <p:ext uri="{BB962C8B-B14F-4D97-AF65-F5344CB8AC3E}">
        <p14:creationId xmlns:p14="http://schemas.microsoft.com/office/powerpoint/2010/main" val="829827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C0EF6-CE74-5941-B87B-33584E320CE5}"/>
              </a:ext>
            </a:extLst>
          </p:cNvPr>
          <p:cNvSpPr>
            <a:spLocks noGrp="1"/>
          </p:cNvSpPr>
          <p:nvPr>
            <p:ph idx="1"/>
          </p:nvPr>
        </p:nvSpPr>
        <p:spPr/>
        <p:txBody>
          <a:bodyPr/>
          <a:lstStyle/>
          <a:p>
            <a:r>
              <a:rPr lang="en-KR"/>
              <a:t>Git (/</a:t>
            </a:r>
            <a:r>
              <a:rPr lang="en-US"/>
              <a:t>git/)</a:t>
            </a:r>
          </a:p>
          <a:p>
            <a:pPr lvl="1"/>
            <a:r>
              <a:rPr lang="en-US"/>
              <a:t>Version controlling system. </a:t>
            </a:r>
          </a:p>
          <a:p>
            <a:pPr lvl="1"/>
            <a:r>
              <a:rPr lang="en-US"/>
              <a:t>I will not teach the details: </a:t>
            </a:r>
          </a:p>
          <a:p>
            <a:pPr lvl="2"/>
            <a:r>
              <a:rPr lang="en-US"/>
              <a:t>(1) This is not a CS class.</a:t>
            </a:r>
          </a:p>
          <a:p>
            <a:pPr lvl="2"/>
            <a:r>
              <a:rPr lang="en-US"/>
              <a:t>(2) I am not an eligible person to teach it.</a:t>
            </a:r>
          </a:p>
          <a:p>
            <a:pPr lvl="2"/>
            <a:r>
              <a:rPr lang="en-US"/>
              <a:t>(3) You will learn by yourselves over time.</a:t>
            </a:r>
          </a:p>
          <a:p>
            <a:pPr lvl="1"/>
            <a:r>
              <a:rPr lang="en-US"/>
              <a:t>You don't need to know details about the git itself, but you need to know a bit of GitHub</a:t>
            </a:r>
          </a:p>
          <a:p>
            <a:r>
              <a:rPr lang="en-KR"/>
              <a:t>GitHub</a:t>
            </a:r>
          </a:p>
          <a:p>
            <a:pPr lvl="1"/>
            <a:r>
              <a:rPr lang="en-KR"/>
              <a:t>It's not Git!</a:t>
            </a:r>
          </a:p>
          <a:p>
            <a:pPr lvl="2"/>
            <a:r>
              <a:rPr lang="en-KR"/>
              <a:t>It's a </a:t>
            </a:r>
            <a:r>
              <a:rPr lang="en-KR" i="1"/>
              <a:t>service</a:t>
            </a:r>
            <a:r>
              <a:rPr lang="en-KR"/>
              <a:t> to use git easily.</a:t>
            </a:r>
          </a:p>
          <a:p>
            <a:pPr lvl="1"/>
            <a:r>
              <a:rPr lang="en-KR"/>
              <a:t>You only need to access it, make a repo, and play with it.</a:t>
            </a:r>
          </a:p>
          <a:p>
            <a:pPr lvl="2"/>
            <a:r>
              <a:rPr lang="en-KR" b="1" u="sng"/>
              <a:t>I will give many homework assignments </a:t>
            </a:r>
            <a:r>
              <a:rPr lang="en-KR"/>
              <a:t>which can be strange but funny.</a:t>
            </a:r>
          </a:p>
          <a:p>
            <a:pPr lvl="1"/>
            <a:r>
              <a:rPr lang="en-KR"/>
              <a:t>MS acquired GitHub for $7.5b in 2018. "Aggressive open-sourcing"</a:t>
            </a:r>
          </a:p>
          <a:p>
            <a:pPr lvl="1"/>
            <a:r>
              <a:rPr lang="en-KR"/>
              <a:t>Students can get an unlimited education account.</a:t>
            </a:r>
          </a:p>
        </p:txBody>
      </p:sp>
      <p:sp>
        <p:nvSpPr>
          <p:cNvPr id="3" name="Title 2">
            <a:extLst>
              <a:ext uri="{FF2B5EF4-FFF2-40B4-BE49-F238E27FC236}">
                <a16:creationId xmlns:a16="http://schemas.microsoft.com/office/drawing/2014/main" id="{33F34EF6-0ED7-B842-B01C-E2D582A2C4D9}"/>
              </a:ext>
            </a:extLst>
          </p:cNvPr>
          <p:cNvSpPr>
            <a:spLocks noGrp="1"/>
          </p:cNvSpPr>
          <p:nvPr>
            <p:ph type="title"/>
          </p:nvPr>
        </p:nvSpPr>
        <p:spPr/>
        <p:txBody>
          <a:bodyPr>
            <a:normAutofit fontScale="90000"/>
          </a:bodyPr>
          <a:lstStyle/>
          <a:p>
            <a:r>
              <a:rPr lang="en-KR"/>
              <a:t>GitHub</a:t>
            </a:r>
          </a:p>
        </p:txBody>
      </p:sp>
      <p:pic>
        <p:nvPicPr>
          <p:cNvPr id="4" name="Picture 3">
            <a:extLst>
              <a:ext uri="{FF2B5EF4-FFF2-40B4-BE49-F238E27FC236}">
                <a16:creationId xmlns:a16="http://schemas.microsoft.com/office/drawing/2014/main" id="{D132AD5D-23CA-1F4E-BB78-F41D4C423467}"/>
              </a:ext>
            </a:extLst>
          </p:cNvPr>
          <p:cNvPicPr>
            <a:picLocks noChangeAspect="1"/>
          </p:cNvPicPr>
          <p:nvPr/>
        </p:nvPicPr>
        <p:blipFill>
          <a:blip r:embed="rId2"/>
          <a:stretch>
            <a:fillRect/>
          </a:stretch>
        </p:blipFill>
        <p:spPr>
          <a:xfrm>
            <a:off x="9690590" y="670956"/>
            <a:ext cx="1718561" cy="1718561"/>
          </a:xfrm>
          <a:prstGeom prst="rect">
            <a:avLst/>
          </a:prstGeom>
        </p:spPr>
      </p:pic>
      <p:pic>
        <p:nvPicPr>
          <p:cNvPr id="5" name="Picture 4">
            <a:extLst>
              <a:ext uri="{FF2B5EF4-FFF2-40B4-BE49-F238E27FC236}">
                <a16:creationId xmlns:a16="http://schemas.microsoft.com/office/drawing/2014/main" id="{5EA1A69A-2130-7D49-9D2C-74E9414DE1AE}"/>
              </a:ext>
            </a:extLst>
          </p:cNvPr>
          <p:cNvPicPr>
            <a:picLocks noChangeAspect="1"/>
          </p:cNvPicPr>
          <p:nvPr/>
        </p:nvPicPr>
        <p:blipFill>
          <a:blip r:embed="rId3"/>
          <a:stretch>
            <a:fillRect/>
          </a:stretch>
        </p:blipFill>
        <p:spPr>
          <a:xfrm>
            <a:off x="9491451" y="4062083"/>
            <a:ext cx="1917700" cy="1270000"/>
          </a:xfrm>
          <a:prstGeom prst="rect">
            <a:avLst/>
          </a:prstGeom>
        </p:spPr>
      </p:pic>
    </p:spTree>
    <p:extLst>
      <p:ext uri="{BB962C8B-B14F-4D97-AF65-F5344CB8AC3E}">
        <p14:creationId xmlns:p14="http://schemas.microsoft.com/office/powerpoint/2010/main" val="4028395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US">
                <a:hlinkClick r:id="rId2"/>
              </a:rPr>
              <a:t>https://git-scm.com/</a:t>
            </a:r>
            <a:r>
              <a:rPr lang="en-US"/>
              <a:t>: download and install.</a:t>
            </a:r>
          </a:p>
          <a:p>
            <a:pPr lvl="1"/>
            <a:r>
              <a:rPr lang="en-US"/>
              <a:t>Win10: find "Git Bash" // mac/unix: open terminal</a:t>
            </a:r>
          </a:p>
          <a:p>
            <a:pPr lvl="1"/>
            <a:endParaRPr lang="en-US"/>
          </a:p>
          <a:p>
            <a:pPr lvl="1"/>
            <a:r>
              <a:rPr lang="en-US"/>
              <a:t>A video by Nicolas: </a:t>
            </a:r>
            <a:r>
              <a:rPr lang="en-US">
                <a:hlinkClick r:id="rId3"/>
              </a:rPr>
              <a:t>https://youtu.be/YFNQwo7iTNc</a:t>
            </a:r>
            <a:r>
              <a:rPr lang="en-US"/>
              <a:t> </a:t>
            </a:r>
          </a:p>
          <a:p>
            <a:r>
              <a:rPr lang="en-KR"/>
              <a:t>On terminal, do</a:t>
            </a:r>
          </a:p>
          <a:p>
            <a:pPr lvl="1"/>
            <a:r>
              <a:rPr lang="en-US">
                <a:latin typeface="Consolas" panose="020B0609020204030204" pitchFamily="49" charset="0"/>
                <a:cs typeface="Consolas" panose="020B0609020204030204" pitchFamily="49" charset="0"/>
              </a:rPr>
              <a:t>git config --global user.name "</a:t>
            </a:r>
            <a:r>
              <a:rPr lang="en-US">
                <a:solidFill>
                  <a:srgbClr val="FF0000"/>
                </a:solidFill>
                <a:latin typeface="Consolas" panose="020B0609020204030204" pitchFamily="49" charset="0"/>
                <a:cs typeface="Consolas" panose="020B0609020204030204" pitchFamily="49" charset="0"/>
              </a:rPr>
              <a:t>YourGitHubID</a:t>
            </a:r>
            <a:r>
              <a:rPr lang="en-US">
                <a:latin typeface="Consolas" panose="020B0609020204030204" pitchFamily="49" charset="0"/>
                <a:cs typeface="Consolas" panose="020B0609020204030204" pitchFamily="49" charset="0"/>
              </a:rPr>
              <a:t>"</a:t>
            </a:r>
          </a:p>
          <a:p>
            <a:pPr lvl="1"/>
            <a:r>
              <a:rPr lang="en-US">
                <a:latin typeface="Consolas" panose="020B0609020204030204" pitchFamily="49" charset="0"/>
                <a:cs typeface="Consolas" panose="020B0609020204030204" pitchFamily="49" charset="0"/>
              </a:rPr>
              <a:t>git config --global user.email "</a:t>
            </a:r>
            <a:r>
              <a:rPr lang="en-US">
                <a:solidFill>
                  <a:srgbClr val="FF0000"/>
                </a:solidFill>
                <a:latin typeface="Consolas" panose="020B0609020204030204" pitchFamily="49" charset="0"/>
                <a:cs typeface="Consolas" panose="020B0609020204030204" pitchFamily="49" charset="0"/>
              </a:rPr>
              <a:t>YourGitHub@Email.com</a:t>
            </a:r>
            <a:r>
              <a:rPr lang="en-US">
                <a:latin typeface="Consolas" panose="020B0609020204030204" pitchFamily="49" charset="0"/>
                <a:cs typeface="Consolas" panose="020B0609020204030204" pitchFamily="49" charset="0"/>
              </a:rPr>
              <a:t>"</a:t>
            </a:r>
          </a:p>
          <a:p>
            <a:pPr lvl="1"/>
            <a:r>
              <a:rPr lang="en-KR">
                <a:latin typeface="+mn-lt"/>
                <a:cs typeface="Consolas" panose="020B0609020204030204" pitchFamily="49" charset="0"/>
              </a:rPr>
              <a:t>see here for details: </a:t>
            </a:r>
            <a:r>
              <a:rPr lang="en-US">
                <a:hlinkClick r:id="rId4"/>
              </a:rPr>
              <a:t>https://git-scm.com/book/en/v2/Customizing-Git-Git-Configuration</a:t>
            </a:r>
            <a:endParaRPr lang="en-US"/>
          </a:p>
          <a:p>
            <a:endParaRPr lang="en-KR">
              <a:latin typeface="+mn-lt"/>
              <a:cs typeface="Consolas" panose="020B0609020204030204" pitchFamily="49" charset="0"/>
            </a:endParaRP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pic>
        <p:nvPicPr>
          <p:cNvPr id="4" name="Picture 3">
            <a:extLst>
              <a:ext uri="{FF2B5EF4-FFF2-40B4-BE49-F238E27FC236}">
                <a16:creationId xmlns:a16="http://schemas.microsoft.com/office/drawing/2014/main" id="{148A59AC-1F19-3A44-8420-5729200733E5}"/>
              </a:ext>
            </a:extLst>
          </p:cNvPr>
          <p:cNvPicPr>
            <a:picLocks noChangeAspect="1"/>
          </p:cNvPicPr>
          <p:nvPr/>
        </p:nvPicPr>
        <p:blipFill>
          <a:blip r:embed="rId5"/>
          <a:stretch>
            <a:fillRect/>
          </a:stretch>
        </p:blipFill>
        <p:spPr>
          <a:xfrm>
            <a:off x="9322327" y="0"/>
            <a:ext cx="2869673" cy="3000484"/>
          </a:xfrm>
          <a:prstGeom prst="rect">
            <a:avLst/>
          </a:prstGeom>
        </p:spPr>
      </p:pic>
    </p:spTree>
    <p:extLst>
      <p:ext uri="{BB962C8B-B14F-4D97-AF65-F5344CB8AC3E}">
        <p14:creationId xmlns:p14="http://schemas.microsoft.com/office/powerpoint/2010/main" val="1019618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64CE0E-6589-5C4F-88DA-42C7605717DC}"/>
              </a:ext>
            </a:extLst>
          </p:cNvPr>
          <p:cNvPicPr>
            <a:picLocks noChangeAspect="1"/>
          </p:cNvPicPr>
          <p:nvPr/>
        </p:nvPicPr>
        <p:blipFill>
          <a:blip r:embed="rId3"/>
          <a:stretch>
            <a:fillRect/>
          </a:stretch>
        </p:blipFill>
        <p:spPr>
          <a:xfrm>
            <a:off x="1034441" y="2163087"/>
            <a:ext cx="5194079" cy="4671848"/>
          </a:xfrm>
          <a:prstGeom prst="rect">
            <a:avLst/>
          </a:prstGeom>
        </p:spPr>
      </p:pic>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KR"/>
              <a:t>Go to GitHub, make a new repo (1-2)</a:t>
            </a:r>
          </a:p>
          <a:p>
            <a:r>
              <a:rPr lang="en-KR"/>
              <a:t>Copy link (3)</a:t>
            </a: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sp>
        <p:nvSpPr>
          <p:cNvPr id="8" name="Right Arrow 7">
            <a:extLst>
              <a:ext uri="{FF2B5EF4-FFF2-40B4-BE49-F238E27FC236}">
                <a16:creationId xmlns:a16="http://schemas.microsoft.com/office/drawing/2014/main" id="{8A7275E9-04E9-0440-B8AF-59D3030765F1}"/>
              </a:ext>
            </a:extLst>
          </p:cNvPr>
          <p:cNvSpPr/>
          <p:nvPr/>
        </p:nvSpPr>
        <p:spPr>
          <a:xfrm>
            <a:off x="495543" y="3080115"/>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ight Arrow 8">
            <a:extLst>
              <a:ext uri="{FF2B5EF4-FFF2-40B4-BE49-F238E27FC236}">
                <a16:creationId xmlns:a16="http://schemas.microsoft.com/office/drawing/2014/main" id="{45745E23-E024-DE48-AD67-79224C0C4963}"/>
              </a:ext>
            </a:extLst>
          </p:cNvPr>
          <p:cNvSpPr/>
          <p:nvPr/>
        </p:nvSpPr>
        <p:spPr>
          <a:xfrm>
            <a:off x="459656" y="3899922"/>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954BD565-3234-F64B-B489-8A113404EA12}"/>
              </a:ext>
            </a:extLst>
          </p:cNvPr>
          <p:cNvSpPr/>
          <p:nvPr/>
        </p:nvSpPr>
        <p:spPr>
          <a:xfrm>
            <a:off x="605902" y="606205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1F6B438F-A96C-D841-80BF-20CB54E3D9C1}"/>
              </a:ext>
            </a:extLst>
          </p:cNvPr>
          <p:cNvSpPr/>
          <p:nvPr/>
        </p:nvSpPr>
        <p:spPr>
          <a:xfrm rot="10800000">
            <a:off x="4159296" y="6074548"/>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0BE33EBE-C6BD-EB41-A324-7737129D6EA5}"/>
              </a:ext>
            </a:extLst>
          </p:cNvPr>
          <p:cNvSpPr/>
          <p:nvPr/>
        </p:nvSpPr>
        <p:spPr>
          <a:xfrm>
            <a:off x="482232" y="5568854"/>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AEE8DEC3-F8F9-B742-80B0-AE01631F2E17}"/>
              </a:ext>
            </a:extLst>
          </p:cNvPr>
          <p:cNvPicPr>
            <a:picLocks noChangeAspect="1"/>
          </p:cNvPicPr>
          <p:nvPr/>
        </p:nvPicPr>
        <p:blipFill>
          <a:blip r:embed="rId4"/>
          <a:stretch>
            <a:fillRect/>
          </a:stretch>
        </p:blipFill>
        <p:spPr>
          <a:xfrm>
            <a:off x="7304614" y="3791430"/>
            <a:ext cx="4282864" cy="2459992"/>
          </a:xfrm>
          <a:prstGeom prst="rect">
            <a:avLst/>
          </a:prstGeom>
        </p:spPr>
      </p:pic>
      <p:sp>
        <p:nvSpPr>
          <p:cNvPr id="15" name="Right Arrow 14">
            <a:extLst>
              <a:ext uri="{FF2B5EF4-FFF2-40B4-BE49-F238E27FC236}">
                <a16:creationId xmlns:a16="http://schemas.microsoft.com/office/drawing/2014/main" id="{39B54392-C6B0-BB41-9D75-DCC13077C023}"/>
              </a:ext>
            </a:extLst>
          </p:cNvPr>
          <p:cNvSpPr/>
          <p:nvPr/>
        </p:nvSpPr>
        <p:spPr>
          <a:xfrm rot="10800000">
            <a:off x="11135050" y="502142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a:extLst>
              <a:ext uri="{FF2B5EF4-FFF2-40B4-BE49-F238E27FC236}">
                <a16:creationId xmlns:a16="http://schemas.microsoft.com/office/drawing/2014/main" id="{917983B8-4A18-F64B-8567-0EEC5CF67275}"/>
              </a:ext>
            </a:extLst>
          </p:cNvPr>
          <p:cNvPicPr>
            <a:picLocks noChangeAspect="1"/>
          </p:cNvPicPr>
          <p:nvPr/>
        </p:nvPicPr>
        <p:blipFill>
          <a:blip r:embed="rId5"/>
          <a:stretch>
            <a:fillRect/>
          </a:stretch>
        </p:blipFill>
        <p:spPr>
          <a:xfrm>
            <a:off x="5259527" y="828730"/>
            <a:ext cx="6747641" cy="1405411"/>
          </a:xfrm>
          <a:prstGeom prst="rect">
            <a:avLst/>
          </a:prstGeom>
        </p:spPr>
      </p:pic>
      <p:sp>
        <p:nvSpPr>
          <p:cNvPr id="17" name="TextBox 16">
            <a:extLst>
              <a:ext uri="{FF2B5EF4-FFF2-40B4-BE49-F238E27FC236}">
                <a16:creationId xmlns:a16="http://schemas.microsoft.com/office/drawing/2014/main" id="{B5AD9A8D-6521-5444-8824-F6F5573FF8E8}"/>
              </a:ext>
            </a:extLst>
          </p:cNvPr>
          <p:cNvSpPr txBox="1"/>
          <p:nvPr/>
        </p:nvSpPr>
        <p:spPr>
          <a:xfrm>
            <a:off x="9217573" y="459398"/>
            <a:ext cx="882869" cy="369332"/>
          </a:xfrm>
          <a:prstGeom prst="rect">
            <a:avLst/>
          </a:prstGeom>
          <a:noFill/>
        </p:spPr>
        <p:txBody>
          <a:bodyPr wrap="square" rtlCol="0">
            <a:spAutoFit/>
          </a:bodyPr>
          <a:lstStyle/>
          <a:p>
            <a:r>
              <a:rPr lang="en-KR"/>
              <a:t>(1)</a:t>
            </a:r>
          </a:p>
        </p:txBody>
      </p:sp>
      <p:sp>
        <p:nvSpPr>
          <p:cNvPr id="18" name="Down Arrow 17">
            <a:extLst>
              <a:ext uri="{FF2B5EF4-FFF2-40B4-BE49-F238E27FC236}">
                <a16:creationId xmlns:a16="http://schemas.microsoft.com/office/drawing/2014/main" id="{04293D8D-CA15-214A-83E4-03A5E2093805}"/>
              </a:ext>
            </a:extLst>
          </p:cNvPr>
          <p:cNvSpPr/>
          <p:nvPr/>
        </p:nvSpPr>
        <p:spPr>
          <a:xfrm>
            <a:off x="11557503" y="1416160"/>
            <a:ext cx="283779" cy="357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F420178-E985-984A-B67D-FB148E6F7BA3}"/>
              </a:ext>
            </a:extLst>
          </p:cNvPr>
          <p:cNvSpPr txBox="1"/>
          <p:nvPr/>
        </p:nvSpPr>
        <p:spPr>
          <a:xfrm>
            <a:off x="651402" y="1997186"/>
            <a:ext cx="882869" cy="369332"/>
          </a:xfrm>
          <a:prstGeom prst="rect">
            <a:avLst/>
          </a:prstGeom>
          <a:noFill/>
        </p:spPr>
        <p:txBody>
          <a:bodyPr wrap="square" rtlCol="0">
            <a:spAutoFit/>
          </a:bodyPr>
          <a:lstStyle/>
          <a:p>
            <a:r>
              <a:rPr lang="en-KR"/>
              <a:t>(2)</a:t>
            </a:r>
          </a:p>
        </p:txBody>
      </p:sp>
      <p:sp>
        <p:nvSpPr>
          <p:cNvPr id="20" name="TextBox 19">
            <a:extLst>
              <a:ext uri="{FF2B5EF4-FFF2-40B4-BE49-F238E27FC236}">
                <a16:creationId xmlns:a16="http://schemas.microsoft.com/office/drawing/2014/main" id="{35B68B1C-AF24-7547-9F2C-C8552EB2CEB0}"/>
              </a:ext>
            </a:extLst>
          </p:cNvPr>
          <p:cNvSpPr txBox="1"/>
          <p:nvPr/>
        </p:nvSpPr>
        <p:spPr>
          <a:xfrm>
            <a:off x="7304614" y="3368230"/>
            <a:ext cx="882869" cy="369332"/>
          </a:xfrm>
          <a:prstGeom prst="rect">
            <a:avLst/>
          </a:prstGeom>
          <a:noFill/>
        </p:spPr>
        <p:txBody>
          <a:bodyPr wrap="square" rtlCol="0">
            <a:spAutoFit/>
          </a:bodyPr>
          <a:lstStyle/>
          <a:p>
            <a:r>
              <a:rPr lang="en-KR"/>
              <a:t>(3)</a:t>
            </a:r>
          </a:p>
        </p:txBody>
      </p:sp>
    </p:spTree>
    <p:extLst>
      <p:ext uri="{BB962C8B-B14F-4D97-AF65-F5344CB8AC3E}">
        <p14:creationId xmlns:p14="http://schemas.microsoft.com/office/powerpoint/2010/main" val="982727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867A6-0BD1-F645-A8BE-C7A8EC4F9B41}"/>
              </a:ext>
            </a:extLst>
          </p:cNvPr>
          <p:cNvSpPr>
            <a:spLocks noGrp="1"/>
          </p:cNvSpPr>
          <p:nvPr>
            <p:ph idx="1"/>
          </p:nvPr>
        </p:nvSpPr>
        <p:spPr/>
        <p:txBody>
          <a:bodyPr/>
          <a:lstStyle/>
          <a:p>
            <a:r>
              <a:rPr lang="en-KR"/>
              <a:t>Clone</a:t>
            </a:r>
          </a:p>
          <a:p>
            <a:pPr lvl="1"/>
            <a:r>
              <a:rPr lang="en-KR"/>
              <a:t>You may better do something like </a:t>
            </a:r>
          </a:p>
          <a:p>
            <a:pPr marL="396000" lvl="2" indent="0">
              <a:buNone/>
            </a:pPr>
            <a:r>
              <a:rPr lang="en-KR">
                <a:latin typeface="Consolas" panose="020B0609020204030204" pitchFamily="49" charset="0"/>
                <a:cs typeface="Consolas" panose="020B0609020204030204" pitchFamily="49" charset="0"/>
              </a:rPr>
              <a:t>$ cd ~/Downloads</a:t>
            </a:r>
          </a:p>
          <a:p>
            <a:pPr marL="396000" lvl="2" indent="0">
              <a:buNone/>
            </a:pPr>
            <a:r>
              <a:rPr lang="en-KR">
                <a:latin typeface="Consolas" panose="020B0609020204030204" pitchFamily="49" charset="0"/>
                <a:cs typeface="Consolas" panose="020B0609020204030204" pitchFamily="49" charset="0"/>
              </a:rPr>
              <a:t>$ mkdir test</a:t>
            </a:r>
          </a:p>
          <a:p>
            <a:pPr lvl="2"/>
            <a:endParaRPr lang="en-KR"/>
          </a:p>
          <a:p>
            <a:r>
              <a:rPr lang="en-KR"/>
              <a:t>Test README.md</a:t>
            </a:r>
          </a:p>
          <a:p>
            <a:pPr marL="396000" lvl="2" indent="0">
              <a:buNone/>
            </a:pPr>
            <a:r>
              <a:rPr lang="en-KR">
                <a:latin typeface="Consolas" panose="020B0609020204030204" pitchFamily="49" charset="0"/>
                <a:cs typeface="Consolas" panose="020B0609020204030204" pitchFamily="49" charset="0"/>
              </a:rPr>
              <a:t>$ cat README.md</a:t>
            </a:r>
          </a:p>
          <a:p>
            <a:r>
              <a:rPr lang="en-KR"/>
              <a:t>Make a fake data file</a:t>
            </a:r>
          </a:p>
          <a:p>
            <a:pPr marL="396000" lvl="2" indent="0">
              <a:buNone/>
            </a:pPr>
            <a:r>
              <a:rPr lang="en-KR">
                <a:latin typeface="Consolas" panose="020B0609020204030204" pitchFamily="49" charset="0"/>
                <a:cs typeface="Consolas" panose="020B0609020204030204" pitchFamily="49" charset="0"/>
              </a:rPr>
              <a:t>$ touch test.dat</a:t>
            </a:r>
          </a:p>
          <a:p>
            <a:pPr marL="396000" lvl="2" indent="0">
              <a:buNone/>
            </a:pPr>
            <a:r>
              <a:rPr lang="en-KR">
                <a:latin typeface="Consolas" panose="020B0609020204030204" pitchFamily="49" charset="0"/>
                <a:cs typeface="Consolas" panose="020B0609020204030204" pitchFamily="49" charset="0"/>
              </a:rPr>
              <a:t>$ git status</a:t>
            </a:r>
          </a:p>
        </p:txBody>
      </p:sp>
      <p:sp>
        <p:nvSpPr>
          <p:cNvPr id="3" name="Title 2">
            <a:extLst>
              <a:ext uri="{FF2B5EF4-FFF2-40B4-BE49-F238E27FC236}">
                <a16:creationId xmlns:a16="http://schemas.microsoft.com/office/drawing/2014/main" id="{DA221E99-2D83-8646-9672-36AED8B8D4D6}"/>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F3D35112-1676-1242-A5D7-38DC997AD508}"/>
              </a:ext>
            </a:extLst>
          </p:cNvPr>
          <p:cNvPicPr>
            <a:picLocks noChangeAspect="1"/>
          </p:cNvPicPr>
          <p:nvPr/>
        </p:nvPicPr>
        <p:blipFill>
          <a:blip r:embed="rId2"/>
          <a:stretch>
            <a:fillRect/>
          </a:stretch>
        </p:blipFill>
        <p:spPr>
          <a:xfrm>
            <a:off x="4841172" y="936953"/>
            <a:ext cx="7254302" cy="1795737"/>
          </a:xfrm>
          <a:prstGeom prst="rect">
            <a:avLst/>
          </a:prstGeom>
        </p:spPr>
      </p:pic>
      <p:pic>
        <p:nvPicPr>
          <p:cNvPr id="6" name="Picture 5">
            <a:extLst>
              <a:ext uri="{FF2B5EF4-FFF2-40B4-BE49-F238E27FC236}">
                <a16:creationId xmlns:a16="http://schemas.microsoft.com/office/drawing/2014/main" id="{22E021CC-D429-6142-8591-03B4CA2CC7BF}"/>
              </a:ext>
            </a:extLst>
          </p:cNvPr>
          <p:cNvPicPr>
            <a:picLocks noChangeAspect="1"/>
          </p:cNvPicPr>
          <p:nvPr/>
        </p:nvPicPr>
        <p:blipFill>
          <a:blip r:embed="rId3"/>
          <a:stretch>
            <a:fillRect/>
          </a:stretch>
        </p:blipFill>
        <p:spPr>
          <a:xfrm>
            <a:off x="4820592" y="2808867"/>
            <a:ext cx="7010400" cy="3302000"/>
          </a:xfrm>
          <a:prstGeom prst="rect">
            <a:avLst/>
          </a:prstGeom>
        </p:spPr>
      </p:pic>
    </p:spTree>
    <p:extLst>
      <p:ext uri="{BB962C8B-B14F-4D97-AF65-F5344CB8AC3E}">
        <p14:creationId xmlns:p14="http://schemas.microsoft.com/office/powerpoint/2010/main" val="689027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72583-1E55-2349-9420-F11708AD809B}"/>
              </a:ext>
            </a:extLst>
          </p:cNvPr>
          <p:cNvSpPr>
            <a:spLocks noGrp="1"/>
          </p:cNvSpPr>
          <p:nvPr>
            <p:ph idx="1"/>
          </p:nvPr>
        </p:nvSpPr>
        <p:spPr/>
        <p:txBody>
          <a:bodyPr/>
          <a:lstStyle/>
          <a:p>
            <a:r>
              <a:rPr lang="en-KR"/>
              <a:t>add / commit</a:t>
            </a:r>
          </a:p>
          <a:p>
            <a:pPr lvl="1"/>
            <a:endParaRPr lang="en-KR"/>
          </a:p>
          <a:p>
            <a:r>
              <a:rPr lang="en-KR"/>
              <a:t>push</a:t>
            </a:r>
          </a:p>
          <a:p>
            <a:endParaRPr lang="en-KR"/>
          </a:p>
        </p:txBody>
      </p:sp>
      <p:sp>
        <p:nvSpPr>
          <p:cNvPr id="3" name="Title 2">
            <a:extLst>
              <a:ext uri="{FF2B5EF4-FFF2-40B4-BE49-F238E27FC236}">
                <a16:creationId xmlns:a16="http://schemas.microsoft.com/office/drawing/2014/main" id="{A477896E-9E1F-D349-8564-0F5447DDEF9F}"/>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4AF6A921-0E39-364D-BC35-7E1BDEB5E7EB}"/>
              </a:ext>
            </a:extLst>
          </p:cNvPr>
          <p:cNvPicPr>
            <a:picLocks noChangeAspect="1"/>
          </p:cNvPicPr>
          <p:nvPr/>
        </p:nvPicPr>
        <p:blipFill>
          <a:blip r:embed="rId2"/>
          <a:stretch>
            <a:fillRect/>
          </a:stretch>
        </p:blipFill>
        <p:spPr>
          <a:xfrm>
            <a:off x="113181" y="2332236"/>
            <a:ext cx="4114529" cy="3854808"/>
          </a:xfrm>
          <a:prstGeom prst="rect">
            <a:avLst/>
          </a:prstGeom>
        </p:spPr>
      </p:pic>
      <p:pic>
        <p:nvPicPr>
          <p:cNvPr id="6" name="Picture 5">
            <a:extLst>
              <a:ext uri="{FF2B5EF4-FFF2-40B4-BE49-F238E27FC236}">
                <a16:creationId xmlns:a16="http://schemas.microsoft.com/office/drawing/2014/main" id="{FA4271F0-3AFA-C845-A0AC-CD4BBF91C1B4}"/>
              </a:ext>
            </a:extLst>
          </p:cNvPr>
          <p:cNvPicPr>
            <a:picLocks noChangeAspect="1"/>
          </p:cNvPicPr>
          <p:nvPr/>
        </p:nvPicPr>
        <p:blipFill>
          <a:blip r:embed="rId3"/>
          <a:stretch>
            <a:fillRect/>
          </a:stretch>
        </p:blipFill>
        <p:spPr>
          <a:xfrm>
            <a:off x="5825600" y="190500"/>
            <a:ext cx="6273800" cy="3238500"/>
          </a:xfrm>
          <a:prstGeom prst="rect">
            <a:avLst/>
          </a:prstGeom>
        </p:spPr>
      </p:pic>
      <p:pic>
        <p:nvPicPr>
          <p:cNvPr id="7" name="Picture 6">
            <a:extLst>
              <a:ext uri="{FF2B5EF4-FFF2-40B4-BE49-F238E27FC236}">
                <a16:creationId xmlns:a16="http://schemas.microsoft.com/office/drawing/2014/main" id="{AE9E6C65-8CD1-AB44-92C0-C38135A2C260}"/>
              </a:ext>
            </a:extLst>
          </p:cNvPr>
          <p:cNvPicPr>
            <a:picLocks noChangeAspect="1"/>
          </p:cNvPicPr>
          <p:nvPr/>
        </p:nvPicPr>
        <p:blipFill>
          <a:blip r:embed="rId4"/>
          <a:stretch>
            <a:fillRect/>
          </a:stretch>
        </p:blipFill>
        <p:spPr>
          <a:xfrm>
            <a:off x="4572000" y="3816550"/>
            <a:ext cx="7620000" cy="2399168"/>
          </a:xfrm>
          <a:prstGeom prst="rect">
            <a:avLst/>
          </a:prstGeom>
        </p:spPr>
      </p:pic>
      <p:sp>
        <p:nvSpPr>
          <p:cNvPr id="8" name="Left Arrow 7">
            <a:extLst>
              <a:ext uri="{FF2B5EF4-FFF2-40B4-BE49-F238E27FC236}">
                <a16:creationId xmlns:a16="http://schemas.microsoft.com/office/drawing/2014/main" id="{DD9523B1-11EC-C14F-9398-EBD2D2EBA22A}"/>
              </a:ext>
            </a:extLst>
          </p:cNvPr>
          <p:cNvSpPr/>
          <p:nvPr/>
        </p:nvSpPr>
        <p:spPr>
          <a:xfrm>
            <a:off x="5959366" y="4740165"/>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Left Arrow 8">
            <a:extLst>
              <a:ext uri="{FF2B5EF4-FFF2-40B4-BE49-F238E27FC236}">
                <a16:creationId xmlns:a16="http://schemas.microsoft.com/office/drawing/2014/main" id="{8AE1EA96-58AC-ED44-B9C4-1122CF6F6CF4}"/>
              </a:ext>
            </a:extLst>
          </p:cNvPr>
          <p:cNvSpPr/>
          <p:nvPr/>
        </p:nvSpPr>
        <p:spPr>
          <a:xfrm>
            <a:off x="8602717" y="5879004"/>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F0ED91E0-19B7-B044-B9E0-F28A0355DC61}"/>
              </a:ext>
            </a:extLst>
          </p:cNvPr>
          <p:cNvSpPr/>
          <p:nvPr/>
        </p:nvSpPr>
        <p:spPr>
          <a:xfrm>
            <a:off x="10447283" y="5900027"/>
            <a:ext cx="630620" cy="122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Down Arrow 10">
            <a:extLst>
              <a:ext uri="{FF2B5EF4-FFF2-40B4-BE49-F238E27FC236}">
                <a16:creationId xmlns:a16="http://schemas.microsoft.com/office/drawing/2014/main" id="{5B0A5D6A-015D-F842-A49E-CD4C872E8D34}"/>
              </a:ext>
            </a:extLst>
          </p:cNvPr>
          <p:cNvSpPr/>
          <p:nvPr/>
        </p:nvSpPr>
        <p:spPr>
          <a:xfrm>
            <a:off x="5095393" y="3608276"/>
            <a:ext cx="254373" cy="427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64835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C5EAE-72DF-D442-ADDF-8595ACED27A6}"/>
              </a:ext>
            </a:extLst>
          </p:cNvPr>
          <p:cNvSpPr>
            <a:spLocks noGrp="1"/>
          </p:cNvSpPr>
          <p:nvPr>
            <p:ph idx="1"/>
          </p:nvPr>
        </p:nvSpPr>
        <p:spPr/>
        <p:txBody>
          <a:bodyPr/>
          <a:lstStyle/>
          <a:p>
            <a:r>
              <a:rPr lang="en-KR"/>
              <a:t>CCD data contains at least 2 parts: header and data.</a:t>
            </a:r>
          </a:p>
          <a:p>
            <a:r>
              <a:rPr lang="en-KR" b="1" u="sng"/>
              <a:t>Header</a:t>
            </a:r>
            <a:r>
              <a:rPr lang="en-KR"/>
              <a:t>: Information about the file.</a:t>
            </a:r>
          </a:p>
          <a:p>
            <a:pPr lvl="1"/>
            <a:r>
              <a:rPr lang="en-KR">
                <a:latin typeface="Consolas" panose="020B0609020204030204" pitchFamily="49" charset="0"/>
                <a:cs typeface="Consolas" panose="020B0609020204030204" pitchFamily="49" charset="0"/>
              </a:rPr>
              <a:t>&lt;keyword&gt;</a:t>
            </a:r>
            <a:r>
              <a:rPr lang="en-KR"/>
              <a:t>: max 8 characters</a:t>
            </a:r>
          </a:p>
          <a:p>
            <a:pPr lvl="1"/>
            <a:r>
              <a:rPr lang="en-KR">
                <a:latin typeface="Consolas" panose="020B0609020204030204" pitchFamily="49" charset="0"/>
                <a:cs typeface="Consolas" panose="020B0609020204030204" pitchFamily="49" charset="0"/>
              </a:rPr>
              <a:t>&lt;value&gt;</a:t>
            </a:r>
            <a:r>
              <a:rPr lang="en-KR"/>
              <a:t>: float, string, etc</a:t>
            </a:r>
          </a:p>
          <a:p>
            <a:pPr lvl="1"/>
            <a:r>
              <a:rPr lang="en-KR">
                <a:latin typeface="Consolas" panose="020B0609020204030204" pitchFamily="49" charset="0"/>
                <a:cs typeface="Consolas" panose="020B0609020204030204" pitchFamily="49" charset="0"/>
              </a:rPr>
              <a:t>&lt;comment&gt;</a:t>
            </a:r>
            <a:r>
              <a:rPr lang="en-KR"/>
              <a:t>: should not be too long. Format: </a:t>
            </a:r>
            <a:r>
              <a:rPr lang="en-KR" sz="1600">
                <a:highlight>
                  <a:srgbClr val="C0C0C0"/>
                </a:highlight>
                <a:latin typeface="Consolas" panose="020B0609020204030204" pitchFamily="49" charset="0"/>
                <a:cs typeface="Consolas" panose="020B0609020204030204" pitchFamily="49" charset="0"/>
              </a:rPr>
              <a:t>[unit] explanation</a:t>
            </a:r>
            <a:endParaRPr lang="en-KR">
              <a:highlight>
                <a:srgbClr val="C0C0C0"/>
              </a:highlight>
              <a:latin typeface="Consolas" panose="020B0609020204030204" pitchFamily="49" charset="0"/>
              <a:cs typeface="Consolas" panose="020B0609020204030204" pitchFamily="49" charset="0"/>
            </a:endParaRPr>
          </a:p>
          <a:p>
            <a:pPr lvl="1"/>
            <a:r>
              <a:rPr lang="en-KR"/>
              <a:t>You will always see: SIMPLE, BITPIX, NAXIS</a:t>
            </a:r>
          </a:p>
          <a:p>
            <a:pPr lvl="1"/>
            <a:r>
              <a:rPr lang="en-KR"/>
              <a:t>Important </a:t>
            </a:r>
            <a:r>
              <a:rPr lang="en-KR" b="1" u="sng"/>
              <a:t>standard</a:t>
            </a:r>
            <a:r>
              <a:rPr lang="en-KR"/>
              <a:t> keywords</a:t>
            </a:r>
          </a:p>
          <a:p>
            <a:pPr lvl="2"/>
            <a:r>
              <a:rPr lang="en-KR">
                <a:latin typeface="Consolas" panose="020B0609020204030204" pitchFamily="49" charset="0"/>
                <a:cs typeface="Consolas" panose="020B0609020204030204" pitchFamily="49" charset="0"/>
              </a:rPr>
              <a:t>DATE-OBS</a:t>
            </a:r>
            <a:r>
              <a:rPr lang="en-KR"/>
              <a:t>: Standard says </a:t>
            </a:r>
            <a:r>
              <a:rPr lang="en-KR">
                <a:latin typeface="Consolas" panose="020B0609020204030204" pitchFamily="49" charset="0"/>
                <a:cs typeface="Consolas" panose="020B0609020204030204" pitchFamily="49" charset="0"/>
              </a:rPr>
              <a:t>&lt;YYYY-MM-DD&gt;T&lt;HH:MM:SS&gt; </a:t>
            </a:r>
            <a:r>
              <a:rPr lang="en-KR"/>
              <a:t>in UT (start of exp)</a:t>
            </a:r>
          </a:p>
          <a:p>
            <a:pPr lvl="2"/>
            <a:r>
              <a:rPr lang="en-KR">
                <a:latin typeface="Consolas" panose="020B0609020204030204" pitchFamily="49" charset="0"/>
                <a:cs typeface="Consolas" panose="020B0609020204030204" pitchFamily="49" charset="0"/>
              </a:rPr>
              <a:t>EXPTIME</a:t>
            </a:r>
            <a:r>
              <a:rPr lang="en-KR"/>
              <a:t>: Exposure time (usually in sec); some people also use </a:t>
            </a:r>
            <a:r>
              <a:rPr lang="en-KR">
                <a:latin typeface="Consolas" panose="020B0609020204030204" pitchFamily="49" charset="0"/>
                <a:cs typeface="Consolas" panose="020B0609020204030204" pitchFamily="49" charset="0"/>
              </a:rPr>
              <a:t>EXPOS(URE)</a:t>
            </a:r>
          </a:p>
          <a:p>
            <a:pPr lvl="2"/>
            <a:r>
              <a:rPr lang="en-KR">
                <a:latin typeface="Consolas" panose="020B0609020204030204" pitchFamily="49" charset="0"/>
                <a:cs typeface="Consolas" panose="020B0609020204030204" pitchFamily="49" charset="0"/>
              </a:rPr>
              <a:t>OBJECT</a:t>
            </a:r>
            <a:r>
              <a:rPr lang="en-KR"/>
              <a:t>: The target of observation</a:t>
            </a:r>
          </a:p>
          <a:p>
            <a:pPr lvl="2"/>
            <a:r>
              <a:rPr lang="en-KR">
                <a:latin typeface="Consolas" panose="020B0609020204030204" pitchFamily="49" charset="0"/>
                <a:cs typeface="Consolas" panose="020B0609020204030204" pitchFamily="49" charset="0"/>
              </a:rPr>
              <a:t>GAIN/RDNOISE</a:t>
            </a:r>
            <a:r>
              <a:rPr lang="en-KR"/>
              <a:t>: Gain (e/adu) and readout noise (e). </a:t>
            </a:r>
            <a:r>
              <a:rPr lang="en-KR">
                <a:latin typeface="Consolas" panose="020B0609020204030204" pitchFamily="49" charset="0"/>
                <a:cs typeface="Consolas" panose="020B0609020204030204" pitchFamily="49" charset="0"/>
              </a:rPr>
              <a:t>EGAIN</a:t>
            </a:r>
            <a:r>
              <a:rPr lang="en-KR"/>
              <a:t> is non standard.</a:t>
            </a:r>
          </a:p>
          <a:p>
            <a:pPr lvl="1"/>
            <a:r>
              <a:rPr lang="en-KR"/>
              <a:t>Also important</a:t>
            </a:r>
          </a:p>
          <a:p>
            <a:pPr lvl="2"/>
            <a:r>
              <a:rPr lang="en-KR">
                <a:latin typeface="Consolas" panose="020B0609020204030204" pitchFamily="49" charset="0"/>
                <a:cs typeface="Consolas" panose="020B0609020204030204" pitchFamily="49" charset="0"/>
              </a:rPr>
              <a:t>HISTORY/COMMENT</a:t>
            </a:r>
            <a:r>
              <a:rPr lang="en-KR"/>
              <a:t>: tells you what have been done to this image.</a:t>
            </a:r>
          </a:p>
          <a:p>
            <a:pPr lvl="2"/>
            <a:r>
              <a:rPr lang="en-KR">
                <a:latin typeface="Consolas" panose="020B0609020204030204" pitchFamily="49" charset="0"/>
                <a:cs typeface="Consolas" panose="020B0609020204030204" pitchFamily="49" charset="0"/>
              </a:rPr>
              <a:t>FILTER, FILT, …</a:t>
            </a:r>
            <a:r>
              <a:rPr lang="en-KR"/>
              <a:t>: Filter information.</a:t>
            </a:r>
          </a:p>
          <a:p>
            <a:pPr lvl="2"/>
            <a:r>
              <a:rPr lang="en-KR">
                <a:latin typeface="Consolas" panose="020B0609020204030204" pitchFamily="49" charset="0"/>
                <a:cs typeface="Consolas" panose="020B0609020204030204" pitchFamily="49" charset="0"/>
              </a:rPr>
              <a:t>IMAGETYP</a:t>
            </a:r>
            <a:r>
              <a:rPr lang="en-KR"/>
              <a:t>: bias/dark = Dark Frame, flat/object/etc : Light Frame</a:t>
            </a:r>
          </a:p>
        </p:txBody>
      </p:sp>
      <p:sp>
        <p:nvSpPr>
          <p:cNvPr id="3" name="Title 2">
            <a:extLst>
              <a:ext uri="{FF2B5EF4-FFF2-40B4-BE49-F238E27FC236}">
                <a16:creationId xmlns:a16="http://schemas.microsoft.com/office/drawing/2014/main" id="{A5454738-895E-B340-824C-6E46A4AEDCC9}"/>
              </a:ext>
            </a:extLst>
          </p:cNvPr>
          <p:cNvSpPr>
            <a:spLocks noGrp="1"/>
          </p:cNvSpPr>
          <p:nvPr>
            <p:ph type="title"/>
          </p:nvPr>
        </p:nvSpPr>
        <p:spPr/>
        <p:txBody>
          <a:bodyPr>
            <a:normAutofit fontScale="90000"/>
          </a:bodyPr>
          <a:lstStyle/>
          <a:p>
            <a:r>
              <a:rPr lang="en-KR"/>
              <a:t>CCD data format</a:t>
            </a:r>
          </a:p>
        </p:txBody>
      </p:sp>
      <p:pic>
        <p:nvPicPr>
          <p:cNvPr id="4" name="Picture 3">
            <a:extLst>
              <a:ext uri="{FF2B5EF4-FFF2-40B4-BE49-F238E27FC236}">
                <a16:creationId xmlns:a16="http://schemas.microsoft.com/office/drawing/2014/main" id="{224BAC7E-6E4A-374F-8682-57ED3AA97D00}"/>
              </a:ext>
            </a:extLst>
          </p:cNvPr>
          <p:cNvPicPr>
            <a:picLocks noChangeAspect="1"/>
          </p:cNvPicPr>
          <p:nvPr/>
        </p:nvPicPr>
        <p:blipFill>
          <a:blip r:embed="rId2"/>
          <a:stretch>
            <a:fillRect/>
          </a:stretch>
        </p:blipFill>
        <p:spPr>
          <a:xfrm>
            <a:off x="7789551" y="0"/>
            <a:ext cx="4402450" cy="6858000"/>
          </a:xfrm>
          <a:prstGeom prst="rect">
            <a:avLst/>
          </a:prstGeom>
        </p:spPr>
      </p:pic>
    </p:spTree>
    <p:extLst>
      <p:ext uri="{BB962C8B-B14F-4D97-AF65-F5344CB8AC3E}">
        <p14:creationId xmlns:p14="http://schemas.microsoft.com/office/powerpoint/2010/main" val="144070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C6DAE-28C4-1847-AE04-DC93C9DB70A8}"/>
              </a:ext>
            </a:extLst>
          </p:cNvPr>
          <p:cNvSpPr>
            <a:spLocks noGrp="1"/>
          </p:cNvSpPr>
          <p:nvPr>
            <p:ph idx="1"/>
          </p:nvPr>
        </p:nvSpPr>
        <p:spPr/>
        <p:txBody>
          <a:bodyPr/>
          <a:lstStyle/>
          <a:p>
            <a:r>
              <a:rPr lang="en-KR"/>
              <a:t>Write "</a:t>
            </a:r>
            <a:r>
              <a:rPr lang="en-KR">
                <a:latin typeface="Consolas" panose="020B0609020204030204" pitchFamily="49" charset="0"/>
                <a:cs typeface="Consolas" panose="020B0609020204030204" pitchFamily="49" charset="0"/>
              </a:rPr>
              <a:t>*.txt</a:t>
            </a:r>
            <a:r>
              <a:rPr lang="en-KR"/>
              <a:t>" to the top line of ".gitignore" file.</a:t>
            </a:r>
          </a:p>
          <a:p>
            <a:pPr lvl="1"/>
            <a:r>
              <a:rPr lang="en-KR"/>
              <a:t>Tip: ".gitignore" is a hidden file. You may have to tune the file explorer (finer for mac) option to see this file.</a:t>
            </a:r>
          </a:p>
          <a:p>
            <a:r>
              <a:rPr lang="en-KR"/>
              <a:t>add/commit/push ".gitignore" file.</a:t>
            </a:r>
          </a:p>
          <a:p>
            <a:r>
              <a:rPr lang="en-KR"/>
              <a:t>Make another fake file "test2.txt" and do "git status". Why you cannot see "test2.txt"?</a:t>
            </a:r>
          </a:p>
          <a:p>
            <a:endParaRPr lang="en-KR"/>
          </a:p>
        </p:txBody>
      </p:sp>
      <p:sp>
        <p:nvSpPr>
          <p:cNvPr id="3" name="Title 2">
            <a:extLst>
              <a:ext uri="{FF2B5EF4-FFF2-40B4-BE49-F238E27FC236}">
                <a16:creationId xmlns:a16="http://schemas.microsoft.com/office/drawing/2014/main" id="{5B3D6326-1A7A-C645-BD38-5202EE3ABBA8}"/>
              </a:ext>
            </a:extLst>
          </p:cNvPr>
          <p:cNvSpPr>
            <a:spLocks noGrp="1"/>
          </p:cNvSpPr>
          <p:nvPr>
            <p:ph type="title"/>
          </p:nvPr>
        </p:nvSpPr>
        <p:spPr/>
        <p:txBody>
          <a:bodyPr>
            <a:normAutofit fontScale="90000"/>
          </a:bodyPr>
          <a:lstStyle/>
          <a:p>
            <a:r>
              <a:rPr lang="en-US"/>
              <a:t>Git(Hub) basic usage</a:t>
            </a:r>
            <a:endParaRPr lang="en-KR"/>
          </a:p>
        </p:txBody>
      </p:sp>
    </p:spTree>
    <p:extLst>
      <p:ext uri="{BB962C8B-B14F-4D97-AF65-F5344CB8AC3E}">
        <p14:creationId xmlns:p14="http://schemas.microsoft.com/office/powerpoint/2010/main" val="4000249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p:txBody>
          <a:bodyPr/>
          <a:lstStyle/>
          <a:p>
            <a:r>
              <a:rPr lang="en-KR"/>
              <a:t>Even astronomers can use GitHub ID in their CV (resume)</a:t>
            </a:r>
          </a:p>
          <a:p>
            <a:r>
              <a:rPr lang="en-KR"/>
              <a:t>It shows how actively you participated in science projects (coding projects)</a:t>
            </a:r>
          </a:p>
          <a:p>
            <a:endParaRPr lang="en-KR"/>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4" name="Picture 3">
            <a:extLst>
              <a:ext uri="{FF2B5EF4-FFF2-40B4-BE49-F238E27FC236}">
                <a16:creationId xmlns:a16="http://schemas.microsoft.com/office/drawing/2014/main" id="{4B09BA2D-F1AE-3744-A80F-632C2FFB5147}"/>
              </a:ext>
            </a:extLst>
          </p:cNvPr>
          <p:cNvPicPr>
            <a:picLocks noChangeAspect="1"/>
          </p:cNvPicPr>
          <p:nvPr/>
        </p:nvPicPr>
        <p:blipFill>
          <a:blip r:embed="rId2"/>
          <a:stretch>
            <a:fillRect/>
          </a:stretch>
        </p:blipFill>
        <p:spPr>
          <a:xfrm>
            <a:off x="5775652" y="2113472"/>
            <a:ext cx="6416347" cy="4744528"/>
          </a:xfrm>
          <a:prstGeom prst="rect">
            <a:avLst/>
          </a:prstGeom>
        </p:spPr>
      </p:pic>
      <p:pic>
        <p:nvPicPr>
          <p:cNvPr id="5" name="Picture 4">
            <a:extLst>
              <a:ext uri="{FF2B5EF4-FFF2-40B4-BE49-F238E27FC236}">
                <a16:creationId xmlns:a16="http://schemas.microsoft.com/office/drawing/2014/main" id="{F10DF058-B581-184A-AB76-2F0E43E17015}"/>
              </a:ext>
            </a:extLst>
          </p:cNvPr>
          <p:cNvPicPr>
            <a:picLocks noChangeAspect="1"/>
          </p:cNvPicPr>
          <p:nvPr/>
        </p:nvPicPr>
        <p:blipFill>
          <a:blip r:embed="rId3"/>
          <a:stretch>
            <a:fillRect/>
          </a:stretch>
        </p:blipFill>
        <p:spPr>
          <a:xfrm>
            <a:off x="0" y="3165895"/>
            <a:ext cx="5794864" cy="3692105"/>
          </a:xfrm>
          <a:prstGeom prst="rect">
            <a:avLst/>
          </a:prstGeom>
        </p:spPr>
      </p:pic>
    </p:spTree>
    <p:extLst>
      <p:ext uri="{BB962C8B-B14F-4D97-AF65-F5344CB8AC3E}">
        <p14:creationId xmlns:p14="http://schemas.microsoft.com/office/powerpoint/2010/main" val="2767066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a:xfrm>
            <a:off x="361009" y="936953"/>
            <a:ext cx="4973864" cy="5250091"/>
          </a:xfrm>
        </p:spPr>
        <p:txBody>
          <a:bodyPr>
            <a:normAutofit/>
          </a:bodyPr>
          <a:lstStyle/>
          <a:p>
            <a:r>
              <a:rPr lang="en-US" sz="1800"/>
              <a:t>You may have to work outside of astronomy (and it's not a bad thing!)</a:t>
            </a:r>
          </a:p>
          <a:p>
            <a:endParaRPr lang="en-US" sz="1800"/>
          </a:p>
          <a:p>
            <a:r>
              <a:rPr lang="en-US" sz="1800"/>
              <a:t>Coding skill is essential; and python is at the heart of modern scientific programming. GitHub is the place where you're presented/evaluated.</a:t>
            </a:r>
          </a:p>
          <a:p>
            <a:endParaRPr lang="en-US" sz="1800"/>
          </a:p>
          <a:p>
            <a:r>
              <a:rPr lang="en-US" sz="1800"/>
              <a:t>You will be working with GitHub (both academia or company).</a:t>
            </a:r>
          </a:p>
          <a:p>
            <a:endParaRPr lang="en-US" sz="1800"/>
          </a:p>
          <a:p>
            <a:r>
              <a:rPr lang="en-US" sz="1800"/>
              <a:t>Astronomers (as well as other scientists) can do more than just coding.</a:t>
            </a:r>
          </a:p>
          <a:p>
            <a:pPr lvl="1"/>
            <a:r>
              <a:rPr lang="en-KR" sz="1600"/>
              <a:t>Big data/machine learning analysis @ Netflix, Amazon, Facebook, Stitch Fix, … </a:t>
            </a:r>
          </a:p>
          <a:p>
            <a:pPr lvl="1"/>
            <a:r>
              <a:rPr lang="en-KR" sz="1600"/>
              <a:t>Imaging sensor @ Samsung, Apple, …</a:t>
            </a:r>
          </a:p>
          <a:p>
            <a:pPr lvl="1"/>
            <a:endParaRPr lang="en-KR" sz="1600"/>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6" name="Picture 5">
            <a:extLst>
              <a:ext uri="{FF2B5EF4-FFF2-40B4-BE49-F238E27FC236}">
                <a16:creationId xmlns:a16="http://schemas.microsoft.com/office/drawing/2014/main" id="{6171A3DF-F68B-6B4E-A37D-57D04BC8F446}"/>
              </a:ext>
            </a:extLst>
          </p:cNvPr>
          <p:cNvPicPr>
            <a:picLocks noChangeAspect="1"/>
          </p:cNvPicPr>
          <p:nvPr/>
        </p:nvPicPr>
        <p:blipFill>
          <a:blip r:embed="rId2"/>
          <a:stretch>
            <a:fillRect/>
          </a:stretch>
        </p:blipFill>
        <p:spPr>
          <a:xfrm>
            <a:off x="5334872" y="1365192"/>
            <a:ext cx="6857128" cy="5492808"/>
          </a:xfrm>
          <a:prstGeom prst="rect">
            <a:avLst/>
          </a:prstGeom>
        </p:spPr>
      </p:pic>
      <p:sp>
        <p:nvSpPr>
          <p:cNvPr id="7" name="Rectangle 6">
            <a:extLst>
              <a:ext uri="{FF2B5EF4-FFF2-40B4-BE49-F238E27FC236}">
                <a16:creationId xmlns:a16="http://schemas.microsoft.com/office/drawing/2014/main" id="{DC1BBD64-31D0-5F4B-831A-2EDB112053E7}"/>
              </a:ext>
            </a:extLst>
          </p:cNvPr>
          <p:cNvSpPr/>
          <p:nvPr/>
        </p:nvSpPr>
        <p:spPr>
          <a:xfrm>
            <a:off x="7220309" y="966407"/>
            <a:ext cx="5589917" cy="369332"/>
          </a:xfrm>
          <a:prstGeom prst="rect">
            <a:avLst/>
          </a:prstGeom>
        </p:spPr>
        <p:txBody>
          <a:bodyPr wrap="square">
            <a:spAutoFit/>
          </a:bodyPr>
          <a:lstStyle/>
          <a:p>
            <a:r>
              <a:rPr lang="en-US" sz="900">
                <a:hlinkClick r:id="rId3"/>
              </a:rPr>
              <a:t>https://www.wired.com/story/the-style-maven-astrophysicists-of-silicon-valley/?fbclid=IwAR22DEUYivhEt_G__EYeHgPNojo5_L9A4suNbkB120L1gT6GBSJO2zx4i3I</a:t>
            </a:r>
            <a:endParaRPr lang="en-KR" sz="900"/>
          </a:p>
        </p:txBody>
      </p:sp>
    </p:spTree>
    <p:extLst>
      <p:ext uri="{BB962C8B-B14F-4D97-AF65-F5344CB8AC3E}">
        <p14:creationId xmlns:p14="http://schemas.microsoft.com/office/powerpoint/2010/main" val="3476955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1861953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B6BD4-6495-6A45-813E-5F36F2B32590}"/>
              </a:ext>
            </a:extLst>
          </p:cNvPr>
          <p:cNvSpPr>
            <a:spLocks noGrp="1"/>
          </p:cNvSpPr>
          <p:nvPr>
            <p:ph idx="1"/>
          </p:nvPr>
        </p:nvSpPr>
        <p:spPr>
          <a:xfrm>
            <a:off x="361008" y="936953"/>
            <a:ext cx="4253033" cy="5250091"/>
          </a:xfrm>
        </p:spPr>
        <p:txBody>
          <a:bodyPr/>
          <a:lstStyle/>
          <a:p>
            <a:r>
              <a:rPr lang="en-KR"/>
              <a:t>For detailed usage, see our lecture note.</a:t>
            </a:r>
          </a:p>
        </p:txBody>
      </p:sp>
      <p:sp>
        <p:nvSpPr>
          <p:cNvPr id="3" name="Title 2">
            <a:extLst>
              <a:ext uri="{FF2B5EF4-FFF2-40B4-BE49-F238E27FC236}">
                <a16:creationId xmlns:a16="http://schemas.microsoft.com/office/drawing/2014/main" id="{E6760881-3E21-1849-903D-F9B233E340D7}"/>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BE96DD2B-4BA2-1146-8CC2-AAE50556D671}"/>
              </a:ext>
            </a:extLst>
          </p:cNvPr>
          <p:cNvPicPr>
            <a:picLocks noChangeAspect="1"/>
          </p:cNvPicPr>
          <p:nvPr/>
        </p:nvPicPr>
        <p:blipFill>
          <a:blip r:embed="rId2"/>
          <a:stretch>
            <a:fillRect/>
          </a:stretch>
        </p:blipFill>
        <p:spPr>
          <a:xfrm>
            <a:off x="5038032" y="-104652"/>
            <a:ext cx="7153968" cy="6858000"/>
          </a:xfrm>
          <a:prstGeom prst="rect">
            <a:avLst/>
          </a:prstGeom>
        </p:spPr>
      </p:pic>
    </p:spTree>
    <p:extLst>
      <p:ext uri="{BB962C8B-B14F-4D97-AF65-F5344CB8AC3E}">
        <p14:creationId xmlns:p14="http://schemas.microsoft.com/office/powerpoint/2010/main" val="2126311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5433-1B2F-4A40-965D-D6CFAC2C619C}"/>
              </a:ext>
            </a:extLst>
          </p:cNvPr>
          <p:cNvSpPr>
            <a:spLocks noGrp="1"/>
          </p:cNvSpPr>
          <p:nvPr>
            <p:ph type="title"/>
          </p:nvPr>
        </p:nvSpPr>
        <p:spPr/>
        <p:txBody>
          <a:bodyPr/>
          <a:lstStyle/>
          <a:p>
            <a:r>
              <a:rPr lang="en-KR"/>
              <a:t>Concluding Remarks</a:t>
            </a:r>
          </a:p>
        </p:txBody>
      </p:sp>
      <p:sp>
        <p:nvSpPr>
          <p:cNvPr id="3" name="Text Placeholder 2">
            <a:extLst>
              <a:ext uri="{FF2B5EF4-FFF2-40B4-BE49-F238E27FC236}">
                <a16:creationId xmlns:a16="http://schemas.microsoft.com/office/drawing/2014/main" id="{6BD14E80-CFC5-264E-9CF4-903721C949D1}"/>
              </a:ext>
            </a:extLst>
          </p:cNvPr>
          <p:cNvSpPr>
            <a:spLocks noGrp="1"/>
          </p:cNvSpPr>
          <p:nvPr>
            <p:ph type="body" idx="1"/>
          </p:nvPr>
        </p:nvSpPr>
        <p:spPr/>
        <p:txBody>
          <a:bodyPr/>
          <a:lstStyle/>
          <a:p>
            <a:endParaRPr lang="en-KR"/>
          </a:p>
        </p:txBody>
      </p:sp>
    </p:spTree>
    <p:extLst>
      <p:ext uri="{BB962C8B-B14F-4D97-AF65-F5344CB8AC3E}">
        <p14:creationId xmlns:p14="http://schemas.microsoft.com/office/powerpoint/2010/main" val="798749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EDD8F-5C93-AC44-9B11-D6F75ED02430}"/>
              </a:ext>
            </a:extLst>
          </p:cNvPr>
          <p:cNvSpPr>
            <a:spLocks noGrp="1"/>
          </p:cNvSpPr>
          <p:nvPr>
            <p:ph idx="1"/>
          </p:nvPr>
        </p:nvSpPr>
        <p:spPr/>
        <p:txBody>
          <a:bodyPr/>
          <a:lstStyle/>
          <a:p>
            <a:r>
              <a:rPr lang="en-KR"/>
              <a:t>I have spent ~ 1 year (2016) to select Python among other languages for reaearch purpose and AO class education. Another 1 year was required to make lecture notes and started using Slack. Then 2 more years have spent for improving lecture materials, but it's not close to perfectness. </a:t>
            </a:r>
          </a:p>
          <a:p>
            <a:r>
              <a:rPr lang="en-KR"/>
              <a:t>We learn from imperfect lectures, thinking by ourselves from overcoming difficulties. </a:t>
            </a:r>
          </a:p>
        </p:txBody>
      </p:sp>
      <p:sp>
        <p:nvSpPr>
          <p:cNvPr id="3" name="Title 2">
            <a:extLst>
              <a:ext uri="{FF2B5EF4-FFF2-40B4-BE49-F238E27FC236}">
                <a16:creationId xmlns:a16="http://schemas.microsoft.com/office/drawing/2014/main" id="{3CC0475A-1DFB-BE41-A976-9DFB681A8D4B}"/>
              </a:ext>
            </a:extLst>
          </p:cNvPr>
          <p:cNvSpPr>
            <a:spLocks noGrp="1"/>
          </p:cNvSpPr>
          <p:nvPr>
            <p:ph type="title"/>
          </p:nvPr>
        </p:nvSpPr>
        <p:spPr/>
        <p:txBody>
          <a:bodyPr>
            <a:normAutofit fontScale="90000"/>
          </a:bodyPr>
          <a:lstStyle/>
          <a:p>
            <a:r>
              <a:rPr lang="en-KR"/>
              <a:t>Concluding Remarks</a:t>
            </a:r>
          </a:p>
        </p:txBody>
      </p:sp>
    </p:spTree>
    <p:extLst>
      <p:ext uri="{BB962C8B-B14F-4D97-AF65-F5344CB8AC3E}">
        <p14:creationId xmlns:p14="http://schemas.microsoft.com/office/powerpoint/2010/main" val="2016196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A9399-DF7F-F343-99EC-AE3E589DBE80}"/>
              </a:ext>
            </a:extLst>
          </p:cNvPr>
          <p:cNvSpPr>
            <a:spLocks noGrp="1"/>
          </p:cNvSpPr>
          <p:nvPr>
            <p:ph type="title"/>
          </p:nvPr>
        </p:nvSpPr>
        <p:spPr/>
        <p:txBody>
          <a:bodyPr>
            <a:normAutofit fontScale="90000"/>
          </a:bodyPr>
          <a:lstStyle/>
          <a:p>
            <a:endParaRPr lang="en-KR"/>
          </a:p>
        </p:txBody>
      </p:sp>
      <p:sp>
        <p:nvSpPr>
          <p:cNvPr id="4" name="Content Placeholder 2">
            <a:extLst>
              <a:ext uri="{FF2B5EF4-FFF2-40B4-BE49-F238E27FC236}">
                <a16:creationId xmlns:a16="http://schemas.microsoft.com/office/drawing/2014/main" id="{F9AD82E5-5CB3-C144-8998-1E8ED15A35BA}"/>
              </a:ext>
            </a:extLst>
          </p:cNvPr>
          <p:cNvSpPr>
            <a:spLocks noGrp="1"/>
          </p:cNvSpPr>
          <p:nvPr>
            <p:ph idx="1"/>
          </p:nvPr>
        </p:nvSpPr>
        <p:spPr>
          <a:xfrm>
            <a:off x="361008" y="936953"/>
            <a:ext cx="11490565" cy="5250091"/>
          </a:xfrm>
        </p:spPr>
        <p:txBody>
          <a:bodyPr numCol="2" spcCol="180000">
            <a:normAutofit/>
          </a:bodyPr>
          <a:lstStyle/>
          <a:p>
            <a:pPr marL="0" indent="0" latinLnBrk="0">
              <a:lnSpc>
                <a:spcPct val="100000"/>
              </a:lnSpc>
              <a:buNone/>
            </a:pPr>
            <a:r>
              <a:rPr lang="en-KR" sz="1600"/>
              <a:t>Since 2016, I could feel there's something wrong with IRAF, unlike the atmosphere I was feeeling in Korea. All people were using IRAF here. But STScI/NASA/NOAO and other observatories (Gemini, most importantly) seemed to be having difficulties hosting IRAF. Even installation guides were changing over time: tar-ball or iraf official web until mid-2010s, Ureka in 2015-2016 maybe, then they were recommending astroconda after 1-2 years of recommending Ureka. Suddenly Ureka was deprecated. In 2016, STScI already did not answering questions on IRAF/PyRAF. In 2019, they finally dropped all support for IRAF/PyRAF.</a:t>
            </a:r>
          </a:p>
          <a:p>
            <a:pPr marL="0" indent="0" latinLnBrk="0">
              <a:lnSpc>
                <a:spcPct val="100000"/>
              </a:lnSpc>
              <a:buNone/>
            </a:pPr>
            <a:r>
              <a:rPr lang="en-KR" sz="1600"/>
              <a:t>When I was having a long face after the KAIST entrance exam, my English teacher told me "the position as an educatee is always miserable (because you have no way but to receive what the educators provide)." When I had to serve as a TA at AO class in 2016, I felt a guilt when I teach IRAF to students; it was clear that it will not survive long, not even until when they start research activity in 2020s (yes, that became right now). In 2017, I discarded all lecture materials in the main part of the materials, and started establishing everything from scratch using Python. Even in 2020, I cannot find any good astronomical data reduction material. Even mine sometimes look like a bunch of useless codes. Nevertheless, I believe it is important to </a:t>
            </a:r>
            <a:r>
              <a:rPr lang="en-KR" sz="1600" i="1"/>
              <a:t>do something</a:t>
            </a:r>
            <a:r>
              <a:rPr lang="en-KR" sz="1600"/>
              <a:t>.</a:t>
            </a:r>
          </a:p>
          <a:p>
            <a:pPr marL="0" indent="0" latinLnBrk="0">
              <a:lnSpc>
                <a:spcPct val="100000"/>
              </a:lnSpc>
              <a:buNone/>
            </a:pPr>
            <a:r>
              <a:rPr lang="en-KR" sz="1600"/>
              <a:t>When I was looking for Python material in late 2016 for my own research and TA lecture purposes, I found a note by Dr. Davenport (</a:t>
            </a:r>
            <a:r>
              <a:rPr lang="en-US" sz="1000">
                <a:hlinkClick r:id="rId2"/>
              </a:rPr>
              <a:t>https://jradavenport.github.io/2015/04/01/spectra.html</a:t>
            </a:r>
            <a:r>
              <a:rPr lang="en-US" sz="1600"/>
              <a:t>), the developer of PyDIS:</a:t>
            </a:r>
          </a:p>
          <a:p>
            <a:pPr marL="340560" lvl="1" indent="0" latinLnBrk="0">
              <a:lnSpc>
                <a:spcPct val="100000"/>
              </a:lnSpc>
              <a:buNone/>
            </a:pPr>
            <a:endParaRPr lang="en-US" sz="1400">
              <a:latin typeface="+mn-lt"/>
            </a:endParaRPr>
          </a:p>
          <a:p>
            <a:pPr marL="340560" lvl="1" indent="0" latinLnBrk="0">
              <a:lnSpc>
                <a:spcPct val="100000"/>
              </a:lnSpc>
              <a:buNone/>
            </a:pPr>
            <a:r>
              <a:rPr lang="en-US" sz="1400">
                <a:latin typeface="+mn-lt"/>
              </a:rPr>
              <a:t>My second goal is to </a:t>
            </a:r>
            <a:r>
              <a:rPr lang="en-US" sz="1400" b="1">
                <a:latin typeface="+mn-lt"/>
              </a:rPr>
              <a:t>“put up or shut up”</a:t>
            </a:r>
            <a:r>
              <a:rPr lang="en-US" sz="1400">
                <a:latin typeface="+mn-lt"/>
              </a:rPr>
              <a:t>. I’m tired of people (like me) saying “boo IRAF”, or “we need new tools”, and not building them. That’s why I applaud projects like astropy, emcee, and astroML: they aren’t just complaining, they’re doing. So this is my attempt at doing.</a:t>
            </a:r>
            <a:endParaRPr lang="en-US" sz="1000">
              <a:latin typeface="+mn-lt"/>
            </a:endParaRPr>
          </a:p>
          <a:p>
            <a:pPr marL="0" indent="0" latinLnBrk="0">
              <a:lnSpc>
                <a:spcPct val="100000"/>
              </a:lnSpc>
              <a:buNone/>
            </a:pPr>
            <a:r>
              <a:rPr lang="en-US" sz="1600"/>
              <a:t>I appreciate this short comment the author wrote: this encouraged me really a lot, and that led me to prepare the lecture materials. Everything I did started from there.</a:t>
            </a:r>
            <a:endParaRPr lang="en-KR" sz="1600"/>
          </a:p>
        </p:txBody>
      </p:sp>
    </p:spTree>
    <p:extLst>
      <p:ext uri="{BB962C8B-B14F-4D97-AF65-F5344CB8AC3E}">
        <p14:creationId xmlns:p14="http://schemas.microsoft.com/office/powerpoint/2010/main" val="43591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9" y="936953"/>
            <a:ext cx="7689916" cy="5250091"/>
          </a:xfrm>
        </p:spPr>
        <p:txBody>
          <a:bodyPr/>
          <a:lstStyle/>
          <a:p>
            <a:r>
              <a:rPr lang="en-KR"/>
              <a:t>CCD data contains at least 2 parts: header and data.</a:t>
            </a:r>
          </a:p>
          <a:p>
            <a:r>
              <a:rPr lang="en-KR" b="1" u="sng"/>
              <a:t>Data</a:t>
            </a:r>
            <a:r>
              <a:rPr lang="en-KR"/>
              <a:t>: N-D data</a:t>
            </a: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pic>
        <p:nvPicPr>
          <p:cNvPr id="5" name="Picture 4">
            <a:extLst>
              <a:ext uri="{FF2B5EF4-FFF2-40B4-BE49-F238E27FC236}">
                <a16:creationId xmlns:a16="http://schemas.microsoft.com/office/drawing/2014/main" id="{9F51BCA8-4223-A441-86BA-59758CDF09A2}"/>
              </a:ext>
            </a:extLst>
          </p:cNvPr>
          <p:cNvPicPr>
            <a:picLocks noChangeAspect="1"/>
          </p:cNvPicPr>
          <p:nvPr/>
        </p:nvPicPr>
        <p:blipFill>
          <a:blip r:embed="rId5"/>
          <a:stretch>
            <a:fillRect/>
          </a:stretch>
        </p:blipFill>
        <p:spPr>
          <a:xfrm>
            <a:off x="82331" y="2832114"/>
            <a:ext cx="5911114" cy="3921234"/>
          </a:xfrm>
          <a:prstGeom prst="rect">
            <a:avLst/>
          </a:prstGeom>
        </p:spPr>
      </p:pic>
      <p:sp>
        <p:nvSpPr>
          <p:cNvPr id="6" name="TextBox 5">
            <a:extLst>
              <a:ext uri="{FF2B5EF4-FFF2-40B4-BE49-F238E27FC236}">
                <a16:creationId xmlns:a16="http://schemas.microsoft.com/office/drawing/2014/main" id="{6FC68D0B-9895-0A46-998C-D524F9FBC153}"/>
              </a:ext>
            </a:extLst>
          </p:cNvPr>
          <p:cNvSpPr txBox="1"/>
          <p:nvPr/>
        </p:nvSpPr>
        <p:spPr>
          <a:xfrm>
            <a:off x="567558" y="2161159"/>
            <a:ext cx="4035973" cy="530915"/>
          </a:xfrm>
          <a:prstGeom prst="rect">
            <a:avLst/>
          </a:prstGeom>
          <a:noFill/>
        </p:spPr>
        <p:txBody>
          <a:bodyPr wrap="square" rtlCol="0">
            <a:spAutoFit/>
          </a:bodyPr>
          <a:lstStyle/>
          <a:p>
            <a:r>
              <a:rPr lang="en-KR"/>
              <a:t>2-D</a:t>
            </a:r>
          </a:p>
          <a:p>
            <a:r>
              <a:rPr lang="en-KR" sz="1050"/>
              <a:t>(1999 KW4, SNUO 1m photometry; 2019-06-02)</a:t>
            </a:r>
          </a:p>
        </p:txBody>
      </p:sp>
      <p:sp>
        <p:nvSpPr>
          <p:cNvPr id="7" name="TextBox 6">
            <a:extLst>
              <a:ext uri="{FF2B5EF4-FFF2-40B4-BE49-F238E27FC236}">
                <a16:creationId xmlns:a16="http://schemas.microsoft.com/office/drawing/2014/main" id="{85729CE5-5E69-384E-B181-9AEC7A156B4A}"/>
              </a:ext>
            </a:extLst>
          </p:cNvPr>
          <p:cNvSpPr txBox="1"/>
          <p:nvPr/>
        </p:nvSpPr>
        <p:spPr>
          <a:xfrm>
            <a:off x="7907456" y="451438"/>
            <a:ext cx="4074337" cy="707886"/>
          </a:xfrm>
          <a:prstGeom prst="rect">
            <a:avLst/>
          </a:prstGeom>
          <a:noFill/>
        </p:spPr>
        <p:txBody>
          <a:bodyPr wrap="square" rtlCol="0">
            <a:spAutoFit/>
          </a:bodyPr>
          <a:lstStyle/>
          <a:p>
            <a:r>
              <a:rPr lang="en-KR"/>
              <a:t>3-D (IFU) </a:t>
            </a:r>
          </a:p>
          <a:p>
            <a:r>
              <a:rPr lang="en-KR" sz="1100"/>
              <a:t>(NGC 5728, VLT MUSE Narrow Field Mode</a:t>
            </a:r>
          </a:p>
          <a:p>
            <a:r>
              <a:rPr lang="en-KR" sz="1100"/>
              <a:t> Courtesy of Jaejin Shin to Yoonsoo bach, 2020-04-14)</a:t>
            </a:r>
          </a:p>
        </p:txBody>
      </p:sp>
      <p:pic>
        <p:nvPicPr>
          <p:cNvPr id="8" name="Screen Recording 2020-04-14 at 12.03.05.mp4" descr="Screen Recording 2020-04-14 at 12.03.05.mp4">
            <a:hlinkClick r:id="" action="ppaction://media"/>
            <a:extLst>
              <a:ext uri="{FF2B5EF4-FFF2-40B4-BE49-F238E27FC236}">
                <a16:creationId xmlns:a16="http://schemas.microsoft.com/office/drawing/2014/main" id="{71B34728-F849-3D4E-8F57-C03F00E8F5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98160" y="1198178"/>
            <a:ext cx="5093839" cy="5659821"/>
          </a:xfrm>
          <a:prstGeom prst="rect">
            <a:avLst/>
          </a:prstGeom>
        </p:spPr>
      </p:pic>
    </p:spTree>
    <p:extLst>
      <p:ext uri="{BB962C8B-B14F-4D97-AF65-F5344CB8AC3E}">
        <p14:creationId xmlns:p14="http://schemas.microsoft.com/office/powerpoint/2010/main" val="860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very irresponsible action</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2097</TotalTime>
  <Words>5107</Words>
  <Application>Microsoft Macintosh PowerPoint</Application>
  <PresentationFormat>Widescreen</PresentationFormat>
  <Paragraphs>498</Paragraphs>
  <Slides>57</Slides>
  <Notes>7</Notes>
  <HiddenSlides>9</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-apple-system</vt:lpstr>
      <vt:lpstr>UniversLTPro-45Light</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History of CCDs</vt:lpstr>
      <vt:lpstr>CCD data format</vt:lpstr>
      <vt:lpstr>CCD data format</vt:lpstr>
      <vt:lpstr>CCD data format</vt:lpstr>
      <vt:lpstr>IRAF and SAOds9</vt:lpstr>
      <vt:lpstr>Situation After CCD</vt:lpstr>
      <vt:lpstr>IRAF</vt:lpstr>
      <vt:lpstr>IRAF</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lpstr>Early IRAF History (Fitzpatrick M 2011)</vt:lpstr>
      <vt:lpstr>PowerPoint Presentation</vt:lpstr>
      <vt:lpstr>Astrometry.net</vt:lpstr>
      <vt:lpstr>Digression</vt:lpstr>
      <vt:lpstr>PowerPoint Presentation</vt:lpstr>
      <vt:lpstr>WCS basics</vt:lpstr>
      <vt:lpstr>WCS basics</vt:lpstr>
      <vt:lpstr>astrometry.net</vt:lpstr>
      <vt:lpstr>astrometry.net</vt:lpstr>
      <vt:lpstr>astrometry.net</vt:lpstr>
      <vt:lpstr>Advanced</vt:lpstr>
      <vt:lpstr>GitHub &amp; Slack </vt:lpstr>
      <vt:lpstr>GitHub</vt:lpstr>
      <vt:lpstr>Git(Hub) basic usage</vt:lpstr>
      <vt:lpstr>Git(Hub) basic usage</vt:lpstr>
      <vt:lpstr>Git(Hub) basic usage</vt:lpstr>
      <vt:lpstr>Git(Hub) basic usage</vt:lpstr>
      <vt:lpstr>Git(Hub) basic usage</vt:lpstr>
      <vt:lpstr>Why Do I Give GitHub Homework?</vt:lpstr>
      <vt:lpstr>Why Do I Give GitHub Homework?</vt:lpstr>
      <vt:lpstr>Slack</vt:lpstr>
      <vt:lpstr>Slack</vt:lpstr>
      <vt:lpstr>Concluding Remarks</vt:lpstr>
      <vt:lpstr>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박윤수</cp:lastModifiedBy>
  <cp:revision>149</cp:revision>
  <dcterms:created xsi:type="dcterms:W3CDTF">2020-04-01T14:45:09Z</dcterms:created>
  <dcterms:modified xsi:type="dcterms:W3CDTF">2021-03-24T06:51:04Z</dcterms:modified>
</cp:coreProperties>
</file>